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58" r:id="rId2"/>
    <p:sldMasterId id="2147483659" r:id="rId3"/>
  </p:sldMasterIdLst>
  <p:notesMasterIdLst>
    <p:notesMasterId r:id="rId44"/>
  </p:notesMasterIdLst>
  <p:handoutMasterIdLst>
    <p:handoutMasterId r:id="rId45"/>
  </p:handoutMasterIdLst>
  <p:sldIdLst>
    <p:sldId id="259" r:id="rId4"/>
    <p:sldId id="301" r:id="rId5"/>
    <p:sldId id="376" r:id="rId6"/>
    <p:sldId id="351" r:id="rId7"/>
    <p:sldId id="349" r:id="rId8"/>
    <p:sldId id="381" r:id="rId9"/>
    <p:sldId id="345" r:id="rId10"/>
    <p:sldId id="375" r:id="rId11"/>
    <p:sldId id="346" r:id="rId12"/>
    <p:sldId id="382" r:id="rId13"/>
    <p:sldId id="344" r:id="rId14"/>
    <p:sldId id="300" r:id="rId15"/>
    <p:sldId id="372" r:id="rId16"/>
    <p:sldId id="369" r:id="rId17"/>
    <p:sldId id="290" r:id="rId18"/>
    <p:sldId id="291" r:id="rId19"/>
    <p:sldId id="373" r:id="rId20"/>
    <p:sldId id="360" r:id="rId21"/>
    <p:sldId id="383" r:id="rId22"/>
    <p:sldId id="343" r:id="rId23"/>
    <p:sldId id="371" r:id="rId24"/>
    <p:sldId id="374" r:id="rId25"/>
    <p:sldId id="354" r:id="rId26"/>
    <p:sldId id="379" r:id="rId27"/>
    <p:sldId id="370" r:id="rId28"/>
    <p:sldId id="355" r:id="rId29"/>
    <p:sldId id="377" r:id="rId30"/>
    <p:sldId id="378" r:id="rId31"/>
    <p:sldId id="380" r:id="rId32"/>
    <p:sldId id="326" r:id="rId33"/>
    <p:sldId id="330" r:id="rId34"/>
    <p:sldId id="366" r:id="rId35"/>
    <p:sldId id="335" r:id="rId36"/>
    <p:sldId id="359" r:id="rId37"/>
    <p:sldId id="356" r:id="rId38"/>
    <p:sldId id="352" r:id="rId39"/>
    <p:sldId id="293" r:id="rId40"/>
    <p:sldId id="357" r:id="rId41"/>
    <p:sldId id="292" r:id="rId42"/>
    <p:sldId id="368" r:id="rId43"/>
  </p:sldIdLst>
  <p:sldSz cx="9144000" cy="6858000" type="screen4x3"/>
  <p:notesSz cx="7077075" cy="9393238"/>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mn-ea"/>
        <a:cs typeface="Arial" pitchFamily="34" charset="0"/>
      </a:defRPr>
    </a:lvl5pPr>
    <a:lvl6pPr marL="2286000" algn="l" defTabSz="914400" rtl="0" eaLnBrk="1" latinLnBrk="0" hangingPunct="1">
      <a:defRPr sz="2400" kern="1200">
        <a:solidFill>
          <a:schemeClr val="tx1"/>
        </a:solidFill>
        <a:latin typeface="Arial" pitchFamily="34" charset="0"/>
        <a:ea typeface="+mn-ea"/>
        <a:cs typeface="Arial" pitchFamily="34" charset="0"/>
      </a:defRPr>
    </a:lvl6pPr>
    <a:lvl7pPr marL="2743200" algn="l" defTabSz="914400" rtl="0" eaLnBrk="1" latinLnBrk="0" hangingPunct="1">
      <a:defRPr sz="2400" kern="1200">
        <a:solidFill>
          <a:schemeClr val="tx1"/>
        </a:solidFill>
        <a:latin typeface="Arial" pitchFamily="34" charset="0"/>
        <a:ea typeface="+mn-ea"/>
        <a:cs typeface="Arial" pitchFamily="34" charset="0"/>
      </a:defRPr>
    </a:lvl7pPr>
    <a:lvl8pPr marL="3200400" algn="l" defTabSz="914400" rtl="0" eaLnBrk="1" latinLnBrk="0" hangingPunct="1">
      <a:defRPr sz="2400" kern="1200">
        <a:solidFill>
          <a:schemeClr val="tx1"/>
        </a:solidFill>
        <a:latin typeface="Arial" pitchFamily="34" charset="0"/>
        <a:ea typeface="+mn-ea"/>
        <a:cs typeface="Arial" pitchFamily="34" charset="0"/>
      </a:defRPr>
    </a:lvl8pPr>
    <a:lvl9pPr marL="3657600" algn="l" defTabSz="914400" rtl="0" eaLnBrk="1" latinLnBrk="0" hangingPunct="1">
      <a:defRPr sz="24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F9900"/>
    <a:srgbClr val="FF0000"/>
    <a:srgbClr val="CC0099"/>
    <a:srgbClr val="FA6238"/>
    <a:srgbClr val="751B03"/>
    <a:srgbClr val="402E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96618" autoAdjust="0"/>
  </p:normalViewPr>
  <p:slideViewPr>
    <p:cSldViewPr>
      <p:cViewPr varScale="1">
        <p:scale>
          <a:sx n="82" d="100"/>
          <a:sy n="82" d="100"/>
        </p:scale>
        <p:origin x="1286"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864"/>
    </p:cViewPr>
  </p:sorterViewPr>
  <p:notesViewPr>
    <p:cSldViewPr>
      <p:cViewPr varScale="1">
        <p:scale>
          <a:sx n="57" d="100"/>
          <a:sy n="57" d="100"/>
        </p:scale>
        <p:origin x="-2520" y="-90"/>
      </p:cViewPr>
      <p:guideLst>
        <p:guide orient="horz" pos="295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heme" Target="theme/theme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066733" cy="469983"/>
          </a:xfrm>
          <a:prstGeom prst="rect">
            <a:avLst/>
          </a:prstGeom>
          <a:noFill/>
          <a:ln w="9525">
            <a:noFill/>
            <a:miter lim="800000"/>
            <a:headEnd/>
            <a:tailEnd/>
          </a:ln>
          <a:effectLst/>
        </p:spPr>
        <p:txBody>
          <a:bodyPr vert="horz" wrap="square" lIns="94296" tIns="47148" rIns="94296" bIns="47148" numCol="1" anchor="t" anchorCtr="0" compatLnSpc="1">
            <a:prstTxWarp prst="textNoShape">
              <a:avLst/>
            </a:prstTxWarp>
          </a:bodyPr>
          <a:lstStyle>
            <a:lvl1pPr defTabSz="943561" eaLnBrk="1" hangingPunct="1">
              <a:defRPr sz="1200">
                <a:latin typeface="Arial" charset="0"/>
                <a:cs typeface="Arial" charset="0"/>
              </a:defRPr>
            </a:lvl1pPr>
          </a:lstStyle>
          <a:p>
            <a:pPr>
              <a:defRPr/>
            </a:pPr>
            <a:endParaRPr lang="en-US"/>
          </a:p>
        </p:txBody>
      </p:sp>
      <p:sp>
        <p:nvSpPr>
          <p:cNvPr id="61443" name="Rectangle 3"/>
          <p:cNvSpPr>
            <a:spLocks noGrp="1" noChangeArrowheads="1"/>
          </p:cNvSpPr>
          <p:nvPr>
            <p:ph type="dt" sz="quarter" idx="1"/>
          </p:nvPr>
        </p:nvSpPr>
        <p:spPr bwMode="auto">
          <a:xfrm>
            <a:off x="4008705" y="0"/>
            <a:ext cx="3066733" cy="469983"/>
          </a:xfrm>
          <a:prstGeom prst="rect">
            <a:avLst/>
          </a:prstGeom>
          <a:noFill/>
          <a:ln w="9525">
            <a:noFill/>
            <a:miter lim="800000"/>
            <a:headEnd/>
            <a:tailEnd/>
          </a:ln>
          <a:effectLst/>
        </p:spPr>
        <p:txBody>
          <a:bodyPr vert="horz" wrap="square" lIns="94296" tIns="47148" rIns="94296" bIns="47148" numCol="1" anchor="t" anchorCtr="0" compatLnSpc="1">
            <a:prstTxWarp prst="textNoShape">
              <a:avLst/>
            </a:prstTxWarp>
          </a:bodyPr>
          <a:lstStyle>
            <a:lvl1pPr algn="r" defTabSz="943561" eaLnBrk="1" hangingPunct="1">
              <a:defRPr sz="1200">
                <a:latin typeface="Arial" charset="0"/>
                <a:cs typeface="Arial" charset="0"/>
              </a:defRPr>
            </a:lvl1pPr>
          </a:lstStyle>
          <a:p>
            <a:pPr>
              <a:defRPr/>
            </a:pPr>
            <a:endParaRPr lang="en-US"/>
          </a:p>
        </p:txBody>
      </p:sp>
      <p:sp>
        <p:nvSpPr>
          <p:cNvPr id="61444" name="Rectangle 4"/>
          <p:cNvSpPr>
            <a:spLocks noGrp="1" noChangeArrowheads="1"/>
          </p:cNvSpPr>
          <p:nvPr>
            <p:ph type="ftr" sz="quarter" idx="2"/>
          </p:nvPr>
        </p:nvSpPr>
        <p:spPr bwMode="auto">
          <a:xfrm>
            <a:off x="0" y="8921651"/>
            <a:ext cx="3066733" cy="469983"/>
          </a:xfrm>
          <a:prstGeom prst="rect">
            <a:avLst/>
          </a:prstGeom>
          <a:noFill/>
          <a:ln w="9525">
            <a:noFill/>
            <a:miter lim="800000"/>
            <a:headEnd/>
            <a:tailEnd/>
          </a:ln>
          <a:effectLst/>
        </p:spPr>
        <p:txBody>
          <a:bodyPr vert="horz" wrap="square" lIns="94296" tIns="47148" rIns="94296" bIns="47148" numCol="1" anchor="b" anchorCtr="0" compatLnSpc="1">
            <a:prstTxWarp prst="textNoShape">
              <a:avLst/>
            </a:prstTxWarp>
          </a:bodyPr>
          <a:lstStyle>
            <a:lvl1pPr defTabSz="943561" eaLnBrk="1" hangingPunct="1">
              <a:defRPr sz="1200">
                <a:latin typeface="Arial" charset="0"/>
                <a:cs typeface="Arial" charset="0"/>
              </a:defRPr>
            </a:lvl1pPr>
          </a:lstStyle>
          <a:p>
            <a:pPr>
              <a:defRPr/>
            </a:pPr>
            <a:endParaRPr lang="en-US"/>
          </a:p>
        </p:txBody>
      </p:sp>
      <p:sp>
        <p:nvSpPr>
          <p:cNvPr id="61445" name="Rectangle 5"/>
          <p:cNvSpPr>
            <a:spLocks noGrp="1" noChangeArrowheads="1"/>
          </p:cNvSpPr>
          <p:nvPr>
            <p:ph type="sldNum" sz="quarter" idx="3"/>
          </p:nvPr>
        </p:nvSpPr>
        <p:spPr bwMode="auto">
          <a:xfrm>
            <a:off x="4008705" y="8921651"/>
            <a:ext cx="3066733" cy="469983"/>
          </a:xfrm>
          <a:prstGeom prst="rect">
            <a:avLst/>
          </a:prstGeom>
          <a:noFill/>
          <a:ln w="9525">
            <a:noFill/>
            <a:miter lim="800000"/>
            <a:headEnd/>
            <a:tailEnd/>
          </a:ln>
          <a:effectLst/>
        </p:spPr>
        <p:txBody>
          <a:bodyPr vert="horz" wrap="square" lIns="94296" tIns="47148" rIns="94296" bIns="47148" numCol="1" anchor="b" anchorCtr="0" compatLnSpc="1">
            <a:prstTxWarp prst="textNoShape">
              <a:avLst/>
            </a:prstTxWarp>
          </a:bodyPr>
          <a:lstStyle>
            <a:lvl1pPr algn="r" defTabSz="943561" eaLnBrk="1" hangingPunct="1">
              <a:defRPr sz="1200">
                <a:latin typeface="Arial" charset="0"/>
                <a:cs typeface="Arial" charset="0"/>
              </a:defRPr>
            </a:lvl1pPr>
          </a:lstStyle>
          <a:p>
            <a:pPr>
              <a:defRPr/>
            </a:pPr>
            <a:fld id="{551B15C2-F4CF-4066-B8DA-E9888ABD6B49}" type="slidenum">
              <a:rPr lang="en-US"/>
              <a:pPr>
                <a:defRPr/>
              </a:pPr>
              <a:t>‹#›</a:t>
            </a:fld>
            <a:endParaRPr lang="en-US"/>
          </a:p>
        </p:txBody>
      </p:sp>
    </p:spTree>
    <p:extLst>
      <p:ext uri="{BB962C8B-B14F-4D97-AF65-F5344CB8AC3E}">
        <p14:creationId xmlns:p14="http://schemas.microsoft.com/office/powerpoint/2010/main" val="38562286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66733" cy="469983"/>
          </a:xfrm>
          <a:prstGeom prst="rect">
            <a:avLst/>
          </a:prstGeom>
          <a:noFill/>
          <a:ln w="9525">
            <a:noFill/>
            <a:miter lim="800000"/>
            <a:headEnd/>
            <a:tailEnd/>
          </a:ln>
          <a:effectLst/>
        </p:spPr>
        <p:txBody>
          <a:bodyPr vert="horz" wrap="square" lIns="94296" tIns="47148" rIns="94296" bIns="47148" numCol="1" anchor="t" anchorCtr="0" compatLnSpc="1">
            <a:prstTxWarp prst="textNoShape">
              <a:avLst/>
            </a:prstTxWarp>
          </a:bodyPr>
          <a:lstStyle>
            <a:lvl1pPr defTabSz="943561" eaLnBrk="1" hangingPunct="1">
              <a:defRPr sz="1200">
                <a:latin typeface="Arial" charset="0"/>
                <a:cs typeface="Arial" charset="0"/>
              </a:defRPr>
            </a:lvl1pPr>
          </a:lstStyle>
          <a:p>
            <a:pPr>
              <a:defRPr/>
            </a:pPr>
            <a:endParaRPr lang="en-US"/>
          </a:p>
        </p:txBody>
      </p:sp>
      <p:sp>
        <p:nvSpPr>
          <p:cNvPr id="14339" name="Rectangle 3"/>
          <p:cNvSpPr>
            <a:spLocks noGrp="1" noChangeArrowheads="1"/>
          </p:cNvSpPr>
          <p:nvPr>
            <p:ph type="dt" idx="1"/>
          </p:nvPr>
        </p:nvSpPr>
        <p:spPr bwMode="auto">
          <a:xfrm>
            <a:off x="4008705" y="0"/>
            <a:ext cx="3066733" cy="469983"/>
          </a:xfrm>
          <a:prstGeom prst="rect">
            <a:avLst/>
          </a:prstGeom>
          <a:noFill/>
          <a:ln w="9525">
            <a:noFill/>
            <a:miter lim="800000"/>
            <a:headEnd/>
            <a:tailEnd/>
          </a:ln>
          <a:effectLst/>
        </p:spPr>
        <p:txBody>
          <a:bodyPr vert="horz" wrap="square" lIns="94296" tIns="47148" rIns="94296" bIns="47148" numCol="1" anchor="t" anchorCtr="0" compatLnSpc="1">
            <a:prstTxWarp prst="textNoShape">
              <a:avLst/>
            </a:prstTxWarp>
          </a:bodyPr>
          <a:lstStyle>
            <a:lvl1pPr algn="r" defTabSz="943561" eaLnBrk="1" hangingPunct="1">
              <a:defRPr sz="1200">
                <a:latin typeface="Arial" charset="0"/>
                <a:cs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90625" y="704850"/>
            <a:ext cx="4695825" cy="3521075"/>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707708" y="4462430"/>
            <a:ext cx="5661660" cy="4226637"/>
          </a:xfrm>
          <a:prstGeom prst="rect">
            <a:avLst/>
          </a:prstGeom>
          <a:noFill/>
          <a:ln w="9525">
            <a:noFill/>
            <a:miter lim="800000"/>
            <a:headEnd/>
            <a:tailEnd/>
          </a:ln>
          <a:effectLst/>
        </p:spPr>
        <p:txBody>
          <a:bodyPr vert="horz" wrap="square" lIns="94296" tIns="47148" rIns="94296" bIns="47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921651"/>
            <a:ext cx="3066733" cy="469983"/>
          </a:xfrm>
          <a:prstGeom prst="rect">
            <a:avLst/>
          </a:prstGeom>
          <a:noFill/>
          <a:ln w="9525">
            <a:noFill/>
            <a:miter lim="800000"/>
            <a:headEnd/>
            <a:tailEnd/>
          </a:ln>
          <a:effectLst/>
        </p:spPr>
        <p:txBody>
          <a:bodyPr vert="horz" wrap="square" lIns="94296" tIns="47148" rIns="94296" bIns="47148" numCol="1" anchor="b" anchorCtr="0" compatLnSpc="1">
            <a:prstTxWarp prst="textNoShape">
              <a:avLst/>
            </a:prstTxWarp>
          </a:bodyPr>
          <a:lstStyle>
            <a:lvl1pPr defTabSz="943561" eaLnBrk="1" hangingPunct="1">
              <a:defRPr sz="1200">
                <a:latin typeface="Arial" charset="0"/>
                <a:cs typeface="Arial" charset="0"/>
              </a:defRPr>
            </a:lvl1pPr>
          </a:lstStyle>
          <a:p>
            <a:pPr>
              <a:defRPr/>
            </a:pPr>
            <a:endParaRPr lang="en-US"/>
          </a:p>
        </p:txBody>
      </p:sp>
      <p:sp>
        <p:nvSpPr>
          <p:cNvPr id="14343" name="Rectangle 7"/>
          <p:cNvSpPr>
            <a:spLocks noGrp="1" noChangeArrowheads="1"/>
          </p:cNvSpPr>
          <p:nvPr>
            <p:ph type="sldNum" sz="quarter" idx="5"/>
          </p:nvPr>
        </p:nvSpPr>
        <p:spPr bwMode="auto">
          <a:xfrm>
            <a:off x="4008705" y="8921651"/>
            <a:ext cx="3066733" cy="469983"/>
          </a:xfrm>
          <a:prstGeom prst="rect">
            <a:avLst/>
          </a:prstGeom>
          <a:noFill/>
          <a:ln w="9525">
            <a:noFill/>
            <a:miter lim="800000"/>
            <a:headEnd/>
            <a:tailEnd/>
          </a:ln>
          <a:effectLst/>
        </p:spPr>
        <p:txBody>
          <a:bodyPr vert="horz" wrap="square" lIns="94296" tIns="47148" rIns="94296" bIns="47148" numCol="1" anchor="b" anchorCtr="0" compatLnSpc="1">
            <a:prstTxWarp prst="textNoShape">
              <a:avLst/>
            </a:prstTxWarp>
          </a:bodyPr>
          <a:lstStyle>
            <a:lvl1pPr algn="r" defTabSz="943561" eaLnBrk="1" hangingPunct="1">
              <a:defRPr sz="1200">
                <a:latin typeface="Arial" charset="0"/>
                <a:cs typeface="Arial" charset="0"/>
              </a:defRPr>
            </a:lvl1pPr>
          </a:lstStyle>
          <a:p>
            <a:pPr>
              <a:defRPr/>
            </a:pPr>
            <a:fld id="{501A76F0-A280-4AA0-B354-08D6B9703026}" type="slidenum">
              <a:rPr lang="en-US"/>
              <a:pPr>
                <a:defRPr/>
              </a:pPr>
              <a:t>‹#›</a:t>
            </a:fld>
            <a:endParaRPr lang="en-US"/>
          </a:p>
        </p:txBody>
      </p:sp>
    </p:spTree>
    <p:extLst>
      <p:ext uri="{BB962C8B-B14F-4D97-AF65-F5344CB8AC3E}">
        <p14:creationId xmlns:p14="http://schemas.microsoft.com/office/powerpoint/2010/main" val="18451355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AD33457-A8A3-4A2F-BE09-F5DACD15CF8F}" type="slidenum">
              <a:rPr lang="en-US" smtClean="0">
                <a:latin typeface="Arial" pitchFamily="34" charset="0"/>
                <a:cs typeface="Arial" pitchFamily="34" charset="0"/>
              </a:rPr>
              <a:pPr/>
              <a:t>1</a:t>
            </a:fld>
            <a:endParaRPr lang="en-US" smtClean="0">
              <a:latin typeface="Arial" pitchFamily="34" charset="0"/>
              <a:cs typeface="Arial" pitchFamily="34" charset="0"/>
            </a:endParaRPr>
          </a:p>
        </p:txBody>
      </p:sp>
      <p:sp>
        <p:nvSpPr>
          <p:cNvPr id="50179" name="Rectangle 2"/>
          <p:cNvSpPr>
            <a:spLocks noGrp="1" noRot="1" noChangeAspect="1" noChangeArrowheads="1" noTextEdit="1"/>
          </p:cNvSpPr>
          <p:nvPr>
            <p:ph type="sldImg"/>
          </p:nvPr>
        </p:nvSpPr>
        <p:spPr>
          <a:xfrm>
            <a:off x="1144588" y="696913"/>
            <a:ext cx="4733925" cy="3549650"/>
          </a:xfrm>
          <a:ln/>
        </p:spPr>
      </p:sp>
      <p:sp>
        <p:nvSpPr>
          <p:cNvPr id="50180" name="Rectangle 3"/>
          <p:cNvSpPr>
            <a:spLocks noGrp="1" noChangeArrowheads="1"/>
          </p:cNvSpPr>
          <p:nvPr>
            <p:ph type="body" idx="1"/>
          </p:nvPr>
        </p:nvSpPr>
        <p:spPr>
          <a:xfrm>
            <a:off x="925591" y="4476867"/>
            <a:ext cx="5173473" cy="4245884"/>
          </a:xfrm>
          <a:noFill/>
          <a:ln/>
        </p:spPr>
        <p:txBody>
          <a:bodyPr/>
          <a:lstStyle/>
          <a:p>
            <a:pPr marL="126240" indent="-126240" eaLnBrk="1" hangingPunct="1"/>
            <a:r>
              <a:rPr lang="en-US" dirty="0" smtClean="0">
                <a:latin typeface="Arial" pitchFamily="34" charset="0"/>
                <a:cs typeface="Arial" pitchFamily="34" charset="0"/>
              </a:rPr>
              <a:t>Title Slide</a:t>
            </a:r>
          </a:p>
          <a:p>
            <a:pPr marL="126240" indent="-126240" eaLnBrk="1" hangingPunct="1"/>
            <a:r>
              <a:rPr lang="en-US" dirty="0" smtClean="0">
                <a:latin typeface="Arial" pitchFamily="34" charset="0"/>
                <a:cs typeface="Arial" pitchFamily="34" charset="0"/>
              </a:rPr>
              <a:t>Title is 28 pt. Arial.</a:t>
            </a:r>
          </a:p>
          <a:p>
            <a:pPr marL="126240" indent="-126240" eaLnBrk="1" hangingPunct="1"/>
            <a:r>
              <a:rPr lang="en-US" dirty="0" smtClean="0">
                <a:latin typeface="Arial" pitchFamily="34" charset="0"/>
                <a:cs typeface="Arial" pitchFamily="34" charset="0"/>
              </a:rPr>
              <a:t>Subtitle and speaker’s name are 18 pt. Arial.</a:t>
            </a:r>
          </a:p>
          <a:p>
            <a:pPr marL="126240" indent="-126240" eaLnBrk="1" hangingPunct="1"/>
            <a:r>
              <a:rPr lang="en-US" dirty="0" smtClean="0">
                <a:latin typeface="Arial" pitchFamily="34" charset="0"/>
                <a:cs typeface="Arial" pitchFamily="34" charset="0"/>
              </a:rPr>
              <a:t>Photo may be customized for your purpose.</a:t>
            </a:r>
          </a:p>
          <a:p>
            <a:pPr marL="590737" lvl="1" indent="-124622" eaLnBrk="1" hangingPunct="1"/>
            <a:r>
              <a:rPr lang="en-US" dirty="0" smtClean="0">
                <a:latin typeface="Arial" pitchFamily="34" charset="0"/>
                <a:cs typeface="Arial" pitchFamily="34" charset="0"/>
              </a:rPr>
              <a:t>Photos depict interesting points of view.</a:t>
            </a:r>
          </a:p>
          <a:p>
            <a:pPr marL="590737" lvl="1" indent="-124622" eaLnBrk="1" hangingPunct="1"/>
            <a:r>
              <a:rPr lang="en-US" dirty="0" smtClean="0">
                <a:latin typeface="Arial" pitchFamily="34" charset="0"/>
                <a:cs typeface="Arial" pitchFamily="34" charset="0"/>
              </a:rPr>
              <a:t>Photo colors are </a:t>
            </a:r>
            <a:r>
              <a:rPr lang="en-US" dirty="0" err="1" smtClean="0">
                <a:latin typeface="Arial" pitchFamily="34" charset="0"/>
                <a:cs typeface="Arial" pitchFamily="34" charset="0"/>
              </a:rPr>
              <a:t>desaturated</a:t>
            </a:r>
            <a:r>
              <a:rPr lang="en-US" dirty="0" smtClean="0">
                <a:latin typeface="Arial" pitchFamily="34" charset="0"/>
                <a:cs typeface="Arial" pitchFamily="34" charset="0"/>
              </a:rPr>
              <a:t> for a subtle effect.</a:t>
            </a:r>
          </a:p>
        </p:txBody>
      </p:sp>
    </p:spTree>
    <p:extLst>
      <p:ext uri="{BB962C8B-B14F-4D97-AF65-F5344CB8AC3E}">
        <p14:creationId xmlns:p14="http://schemas.microsoft.com/office/powerpoint/2010/main" val="3293689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97BAFD2-41EA-4CB6-A6D4-02F7D9E77B8E}" type="slidenum">
              <a:rPr lang="en-US" smtClean="0">
                <a:latin typeface="Arial" pitchFamily="34" charset="0"/>
                <a:cs typeface="Arial" pitchFamily="34" charset="0"/>
              </a:rPr>
              <a:pPr/>
              <a:t>2</a:t>
            </a:fld>
            <a:endParaRPr lang="en-US" smtClean="0">
              <a:latin typeface="Arial" pitchFamily="34" charset="0"/>
              <a:cs typeface="Arial" pitchFamily="3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479382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a:t> page  </a:t>
            </a:r>
            <a:fld id="{E9D97728-E3FB-4645-BBF1-9E834746A5C4}" type="slidenum">
              <a:rPr lang="en-US"/>
              <a:pPr>
                <a:defRPr/>
              </a:pPr>
              <a:t>‹#›</a:t>
            </a:fld>
            <a:r>
              <a:rPr lang="en-US"/>
              <a:t> • EDS Internal</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a:t> page  </a:t>
            </a:r>
            <a:fld id="{C464CD84-B189-4B8C-BF9E-808ECC82BE58}" type="slidenum">
              <a:rPr lang="en-US"/>
              <a:pPr>
                <a:defRPr/>
              </a:pPr>
              <a:t>‹#›</a:t>
            </a:fld>
            <a:r>
              <a:rPr lang="en-US"/>
              <a:t> • EDS Internal</a:t>
            </a:r>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109538"/>
            <a:ext cx="2171700" cy="54530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9538"/>
            <a:ext cx="6362700" cy="54530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a:t> page  </a:t>
            </a:r>
            <a:fld id="{DDF72E5F-E6B3-413C-A78B-B16671CB36DA}" type="slidenum">
              <a:rPr lang="en-US"/>
              <a:pPr>
                <a:defRPr/>
              </a:pPr>
              <a:t>‹#›</a:t>
            </a:fld>
            <a:r>
              <a:rPr lang="en-US"/>
              <a:t> • EDS Internal</a:t>
            </a:r>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5900" y="1047750"/>
            <a:ext cx="4167188" cy="517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5488" y="1047750"/>
            <a:ext cx="4167187" cy="517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a:t> page  </a:t>
            </a:r>
            <a:fld id="{3295D242-1BA8-4C9B-BF87-4BCD92A917C5}" type="slidenum">
              <a:rPr lang="en-US"/>
              <a:pPr>
                <a:defRPr/>
              </a:pPr>
              <a:t>‹#›</a:t>
            </a:fld>
            <a:r>
              <a:rPr lang="en-US"/>
              <a:t> • EDS Internal</a:t>
            </a:r>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1775" y="180975"/>
            <a:ext cx="2120900" cy="6038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5900" y="180975"/>
            <a:ext cx="6213475" cy="6038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7"/>
          <p:cNvSpPr txBox="1">
            <a:spLocks noChangeArrowheads="1"/>
          </p:cNvSpPr>
          <p:nvPr userDrawn="1"/>
        </p:nvSpPr>
        <p:spPr bwMode="auto">
          <a:xfrm>
            <a:off x="5105400" y="5638800"/>
            <a:ext cx="857250" cy="228600"/>
          </a:xfrm>
          <a:prstGeom prst="rect">
            <a:avLst/>
          </a:prstGeom>
          <a:noFill/>
          <a:ln w="9525">
            <a:noFill/>
            <a:miter lim="800000"/>
            <a:headEnd/>
            <a:tailEnd/>
          </a:ln>
          <a:effectLst/>
        </p:spPr>
        <p:txBody>
          <a:bodyPr wrap="none">
            <a:spAutoFit/>
          </a:bodyPr>
          <a:lstStyle/>
          <a:p>
            <a:pPr>
              <a:defRPr/>
            </a:pPr>
            <a:r>
              <a:rPr lang="en-US" sz="900">
                <a:solidFill>
                  <a:schemeClr val="bg1"/>
                </a:solidFill>
                <a:latin typeface="Trebuchet MS" pitchFamily="34" charset="0"/>
                <a:cs typeface="Arial" charset="0"/>
              </a:rPr>
              <a:t>11 April 2007</a:t>
            </a:r>
          </a:p>
        </p:txBody>
      </p:sp>
      <p:sp>
        <p:nvSpPr>
          <p:cNvPr id="177162" name="Rectangle 10"/>
          <p:cNvSpPr>
            <a:spLocks noGrp="1" noChangeArrowheads="1"/>
          </p:cNvSpPr>
          <p:nvPr>
            <p:ph type="ctrTitle"/>
          </p:nvPr>
        </p:nvSpPr>
        <p:spPr>
          <a:xfrm>
            <a:off x="4513263" y="2794000"/>
            <a:ext cx="4449762" cy="1701800"/>
          </a:xfrm>
        </p:spPr>
        <p:txBody>
          <a:bodyPr wrap="square" tIns="45720" rIns="91440" bIns="45720" anchor="b"/>
          <a:lstStyle>
            <a:lvl1pPr>
              <a:defRPr sz="2400"/>
            </a:lvl1pPr>
          </a:lstStyle>
          <a:p>
            <a:r>
              <a:rPr lang="en-US"/>
              <a:t>Click To Edit Master Title Style</a:t>
            </a:r>
          </a:p>
        </p:txBody>
      </p:sp>
      <p:sp>
        <p:nvSpPr>
          <p:cNvPr id="177163" name="Rectangle 11"/>
          <p:cNvSpPr>
            <a:spLocks noGrp="1" noChangeArrowheads="1"/>
          </p:cNvSpPr>
          <p:nvPr>
            <p:ph type="subTitle" idx="1"/>
          </p:nvPr>
        </p:nvSpPr>
        <p:spPr>
          <a:xfrm>
            <a:off x="4513263" y="4495800"/>
            <a:ext cx="4449762" cy="1085850"/>
          </a:xfrm>
        </p:spPr>
        <p:txBody>
          <a:bodyPr tIns="0" bIns="0"/>
          <a:lstStyle>
            <a:lvl1pPr>
              <a:buClrTx/>
              <a:defRPr sz="1800">
                <a:solidFill>
                  <a:schemeClr val="hlink"/>
                </a:solidFill>
              </a:defRPr>
            </a:lvl1pPr>
          </a:lstStyle>
          <a:p>
            <a:r>
              <a:rPr lang="en-US"/>
              <a:t>Click to edit master subtitle style</a:t>
            </a:r>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5900" y="1047750"/>
            <a:ext cx="4167188" cy="517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5488" y="1047750"/>
            <a:ext cx="4167187" cy="517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r>
              <a:rPr lang="en-US"/>
              <a:t> page  </a:t>
            </a:r>
            <a:fld id="{D3AEE918-8D95-4558-9259-FF84E25EF08A}" type="slidenum">
              <a:rPr lang="en-US"/>
              <a:pPr>
                <a:defRPr/>
              </a:pPr>
              <a:t>‹#›</a:t>
            </a:fld>
            <a:r>
              <a:rPr lang="en-US"/>
              <a:t> • EDS Internal</a:t>
            </a:r>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1775" y="180975"/>
            <a:ext cx="2120900" cy="6038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5900" y="180975"/>
            <a:ext cx="6213475" cy="6038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15900" y="180975"/>
            <a:ext cx="8486775" cy="6038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15900" y="180975"/>
            <a:ext cx="84709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15900" y="1047750"/>
            <a:ext cx="8486775" cy="5172075"/>
          </a:xfrm>
        </p:spPr>
        <p:txBody>
          <a:bodyPr/>
          <a:lstStyle/>
          <a:p>
            <a:pPr lvl="0"/>
            <a:endParaRPr lang="en-US" noProof="0" smtClean="0"/>
          </a:p>
        </p:txBody>
      </p:sp>
    </p:spTree>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215900" y="1047750"/>
            <a:ext cx="4167188" cy="5172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5488" y="1047750"/>
            <a:ext cx="4167187" cy="5172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r>
              <a:rPr lang="en-US"/>
              <a:t> page  </a:t>
            </a:r>
            <a:fld id="{0579F896-D4D7-4B04-A595-BAACC6D64970}" type="slidenum">
              <a:rPr lang="en-US"/>
              <a:pPr>
                <a:defRPr/>
              </a:pPr>
              <a:t>‹#›</a:t>
            </a:fld>
            <a:r>
              <a:rPr lang="en-US"/>
              <a:t> • EDS Internal</a:t>
            </a:r>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r>
              <a:rPr lang="en-US"/>
              <a:t> page  </a:t>
            </a:r>
            <a:fld id="{A50274E4-E935-47E8-BF6A-0AF302C5F672}" type="slidenum">
              <a:rPr lang="en-US"/>
              <a:pPr>
                <a:defRPr/>
              </a:pPr>
              <a:t>‹#›</a:t>
            </a:fld>
            <a:r>
              <a:rPr lang="en-US"/>
              <a:t> • EDS Internal</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r>
              <a:rPr lang="en-US"/>
              <a:t> page  </a:t>
            </a:r>
            <a:fld id="{12951B1B-DFE3-434E-8347-DCD6B6C77A05}" type="slidenum">
              <a:rPr lang="en-US"/>
              <a:pPr>
                <a:defRPr/>
              </a:pPr>
              <a:t>‹#›</a:t>
            </a:fld>
            <a:r>
              <a:rPr lang="en-US"/>
              <a:t> • EDS Internal</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r>
              <a:rPr lang="en-US"/>
              <a:t> page  </a:t>
            </a:r>
            <a:fld id="{993BFD6B-17C4-4513-8319-433381FD6A8A}" type="slidenum">
              <a:rPr lang="en-US"/>
              <a:pPr>
                <a:defRPr/>
              </a:pPr>
              <a:t>‹#›</a:t>
            </a:fld>
            <a:r>
              <a:rPr lang="en-US"/>
              <a:t> • EDS Internal</a:t>
            </a: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r>
              <a:rPr lang="en-US"/>
              <a:t> page  </a:t>
            </a:r>
            <a:fld id="{AF2E490C-EC49-40E2-9C78-D87B43B3E743}" type="slidenum">
              <a:rPr lang="en-US"/>
              <a:pPr>
                <a:defRPr/>
              </a:pPr>
              <a:t>‹#›</a:t>
            </a:fld>
            <a:r>
              <a:rPr lang="en-US"/>
              <a:t> • EDS Internal</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r>
              <a:rPr lang="en-US"/>
              <a:t> page  </a:t>
            </a:r>
            <a:fld id="{5710EA21-F021-4939-96E1-977F4BD10386}" type="slidenum">
              <a:rPr lang="en-US"/>
              <a:pPr>
                <a:defRPr/>
              </a:pPr>
              <a:t>‹#›</a:t>
            </a:fld>
            <a:r>
              <a:rPr lang="en-US"/>
              <a:t> • EDS Internal</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EDS Logo"/>
          <p:cNvPicPr>
            <a:picLocks noChangeAspect="1" noChangeArrowheads="1"/>
          </p:cNvPicPr>
          <p:nvPr userDrawn="1"/>
        </p:nvPicPr>
        <p:blipFill>
          <a:blip r:embed="rId13" cstate="print"/>
          <a:srcRect/>
          <a:stretch>
            <a:fillRect/>
          </a:stretch>
        </p:blipFill>
        <p:spPr bwMode="auto">
          <a:xfrm>
            <a:off x="8278813" y="6350000"/>
            <a:ext cx="628650" cy="366713"/>
          </a:xfrm>
          <a:prstGeom prst="rect">
            <a:avLst/>
          </a:prstGeom>
          <a:noFill/>
          <a:ln w="9525">
            <a:noFill/>
            <a:miter lim="800000"/>
            <a:headEnd/>
            <a:tailEnd/>
          </a:ln>
        </p:spPr>
      </p:pic>
      <p:sp>
        <p:nvSpPr>
          <p:cNvPr id="111619" name="Rectangle 3"/>
          <p:cNvSpPr>
            <a:spLocks noChangeArrowheads="1"/>
          </p:cNvSpPr>
          <p:nvPr userDrawn="1"/>
        </p:nvSpPr>
        <p:spPr bwMode="auto">
          <a:xfrm>
            <a:off x="95250" y="6348413"/>
            <a:ext cx="4618038" cy="333375"/>
          </a:xfrm>
          <a:prstGeom prst="rect">
            <a:avLst/>
          </a:prstGeom>
          <a:solidFill>
            <a:srgbClr val="888600"/>
          </a:solidFill>
          <a:ln w="9525" algn="ctr">
            <a:noFill/>
            <a:miter lim="800000"/>
            <a:headEnd/>
            <a:tailEnd/>
          </a:ln>
          <a:effectLst/>
        </p:spPr>
        <p:txBody>
          <a:bodyPr wrap="none" anchor="ctr"/>
          <a:lstStyle/>
          <a:p>
            <a:pPr eaLnBrk="0" hangingPunct="0">
              <a:defRPr/>
            </a:pPr>
            <a:endParaRPr lang="en-US">
              <a:latin typeface="Arial" charset="0"/>
              <a:cs typeface="Arial" charset="0"/>
            </a:endParaRPr>
          </a:p>
        </p:txBody>
      </p:sp>
      <p:sp>
        <p:nvSpPr>
          <p:cNvPr id="111620" name="Rectangle 4"/>
          <p:cNvSpPr>
            <a:spLocks noChangeArrowheads="1"/>
          </p:cNvSpPr>
          <p:nvPr userDrawn="1"/>
        </p:nvSpPr>
        <p:spPr bwMode="auto">
          <a:xfrm>
            <a:off x="4762500" y="6348413"/>
            <a:ext cx="812800" cy="333375"/>
          </a:xfrm>
          <a:prstGeom prst="rect">
            <a:avLst/>
          </a:prstGeom>
          <a:solidFill>
            <a:srgbClr val="0F3A68"/>
          </a:solidFill>
          <a:ln w="9525" algn="ctr">
            <a:noFill/>
            <a:miter lim="800000"/>
            <a:headEnd/>
            <a:tailEnd/>
          </a:ln>
          <a:effectLst/>
        </p:spPr>
        <p:txBody>
          <a:bodyPr wrap="none" anchor="ctr"/>
          <a:lstStyle/>
          <a:p>
            <a:pPr eaLnBrk="0" hangingPunct="0">
              <a:defRPr/>
            </a:pPr>
            <a:endParaRPr lang="en-US">
              <a:latin typeface="Arial" charset="0"/>
              <a:cs typeface="Arial" charset="0"/>
            </a:endParaRPr>
          </a:p>
        </p:txBody>
      </p:sp>
      <p:sp>
        <p:nvSpPr>
          <p:cNvPr id="111621" name="Rectangle 5"/>
          <p:cNvSpPr>
            <a:spLocks noChangeArrowheads="1"/>
          </p:cNvSpPr>
          <p:nvPr userDrawn="1"/>
        </p:nvSpPr>
        <p:spPr bwMode="auto">
          <a:xfrm>
            <a:off x="5624513" y="6350000"/>
            <a:ext cx="98425" cy="328613"/>
          </a:xfrm>
          <a:prstGeom prst="rect">
            <a:avLst/>
          </a:prstGeom>
          <a:solidFill>
            <a:srgbClr val="888600">
              <a:alpha val="50000"/>
            </a:srgbClr>
          </a:solidFill>
          <a:ln w="9525" algn="ctr">
            <a:noFill/>
            <a:miter lim="800000"/>
            <a:headEnd/>
            <a:tailEnd/>
          </a:ln>
          <a:effectLst/>
        </p:spPr>
        <p:txBody>
          <a:bodyPr wrap="none" anchor="ctr"/>
          <a:lstStyle/>
          <a:p>
            <a:pPr eaLnBrk="0" hangingPunct="0">
              <a:defRPr/>
            </a:pPr>
            <a:endParaRPr lang="en-US">
              <a:latin typeface="Arial" charset="0"/>
              <a:cs typeface="Arial" charset="0"/>
            </a:endParaRPr>
          </a:p>
        </p:txBody>
      </p:sp>
      <p:sp>
        <p:nvSpPr>
          <p:cNvPr id="111622" name="Rectangle 6"/>
          <p:cNvSpPr>
            <a:spLocks noGrp="1" noChangeArrowheads="1"/>
          </p:cNvSpPr>
          <p:nvPr>
            <p:ph type="title"/>
          </p:nvPr>
        </p:nvSpPr>
        <p:spPr bwMode="auto">
          <a:xfrm>
            <a:off x="457200" y="109538"/>
            <a:ext cx="8686800" cy="563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7"/>
          <p:cNvSpPr>
            <a:spLocks noGrp="1" noChangeArrowheads="1"/>
          </p:cNvSpPr>
          <p:nvPr>
            <p:ph type="body" idx="1"/>
          </p:nvPr>
        </p:nvSpPr>
        <p:spPr bwMode="auto">
          <a:xfrm>
            <a:off x="457200" y="1752600"/>
            <a:ext cx="82296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1624" name="Rectangle 8"/>
          <p:cNvSpPr>
            <a:spLocks noGrp="1" noChangeArrowheads="1"/>
          </p:cNvSpPr>
          <p:nvPr>
            <p:ph type="sldNum" sz="quarter" idx="4"/>
          </p:nvPr>
        </p:nvSpPr>
        <p:spPr bwMode="auto">
          <a:xfrm>
            <a:off x="5138738"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900">
                <a:solidFill>
                  <a:srgbClr val="0F3A68"/>
                </a:solidFill>
                <a:latin typeface="+mj-lt"/>
                <a:cs typeface="Arial" charset="0"/>
              </a:defRPr>
            </a:lvl1pPr>
          </a:lstStyle>
          <a:p>
            <a:pPr>
              <a:defRPr/>
            </a:pPr>
            <a:r>
              <a:rPr lang="en-US"/>
              <a:t> page  </a:t>
            </a:r>
            <a:fld id="{90F7E9D2-426B-4B2C-8473-5E1186BFA990}" type="slidenum">
              <a:rPr lang="en-US"/>
              <a:pPr>
                <a:defRPr/>
              </a:pPr>
              <a:t>‹#›</a:t>
            </a:fld>
            <a:r>
              <a:rPr lang="en-US"/>
              <a:t> • EDS Internal</a:t>
            </a:r>
          </a:p>
        </p:txBody>
      </p:sp>
      <p:sp>
        <p:nvSpPr>
          <p:cNvPr id="111625" name="Text Box 9"/>
          <p:cNvSpPr txBox="1">
            <a:spLocks noChangeArrowheads="1"/>
          </p:cNvSpPr>
          <p:nvPr userDrawn="1"/>
        </p:nvSpPr>
        <p:spPr bwMode="auto">
          <a:xfrm>
            <a:off x="131763" y="6400800"/>
            <a:ext cx="4559300" cy="228600"/>
          </a:xfrm>
          <a:prstGeom prst="rect">
            <a:avLst/>
          </a:prstGeom>
          <a:solidFill>
            <a:schemeClr val="hlink"/>
          </a:solidFill>
          <a:ln w="9525">
            <a:noFill/>
            <a:miter lim="800000"/>
            <a:headEnd/>
            <a:tailEnd/>
          </a:ln>
          <a:effectLst/>
        </p:spPr>
        <p:txBody>
          <a:bodyPr>
            <a:spAutoFit/>
          </a:bodyPr>
          <a:lstStyle/>
          <a:p>
            <a:pPr>
              <a:spcBef>
                <a:spcPct val="50000"/>
              </a:spcBef>
              <a:defRPr/>
            </a:pPr>
            <a:r>
              <a:rPr lang="en-US" sz="900" dirty="0" smtClean="0">
                <a:solidFill>
                  <a:schemeClr val="bg1"/>
                </a:solidFill>
                <a:latin typeface="Trebuchet MS" pitchFamily="34" charset="0"/>
                <a:cs typeface="Arial" charset="0"/>
              </a:rPr>
              <a:t>CMMI </a:t>
            </a:r>
            <a:r>
              <a:rPr lang="en-US" sz="900" dirty="0">
                <a:solidFill>
                  <a:schemeClr val="bg1"/>
                </a:solidFill>
                <a:latin typeface="Trebuchet MS" pitchFamily="34" charset="0"/>
                <a:cs typeface="Arial" charset="0"/>
              </a:rPr>
              <a:t>vs. ISO, Sarbanes Oxley</a:t>
            </a:r>
          </a:p>
        </p:txBody>
      </p:sp>
      <p:sp>
        <p:nvSpPr>
          <p:cNvPr id="111626" name="Text Box 10"/>
          <p:cNvSpPr txBox="1">
            <a:spLocks noChangeArrowheads="1"/>
          </p:cNvSpPr>
          <p:nvPr userDrawn="1"/>
        </p:nvSpPr>
        <p:spPr bwMode="auto">
          <a:xfrm>
            <a:off x="4741863" y="6402388"/>
            <a:ext cx="746125" cy="228600"/>
          </a:xfrm>
          <a:prstGeom prst="rect">
            <a:avLst/>
          </a:prstGeom>
          <a:noFill/>
          <a:ln w="9525">
            <a:noFill/>
            <a:miter lim="800000"/>
            <a:headEnd/>
            <a:tailEnd/>
          </a:ln>
          <a:effectLst/>
        </p:spPr>
        <p:txBody>
          <a:bodyPr wrap="none">
            <a:spAutoFit/>
          </a:bodyPr>
          <a:lstStyle/>
          <a:p>
            <a:pPr>
              <a:defRPr/>
            </a:pPr>
            <a:r>
              <a:rPr lang="en-US" sz="900">
                <a:solidFill>
                  <a:schemeClr val="bg1"/>
                </a:solidFill>
                <a:latin typeface="Trebuchet MS" pitchFamily="34" charset="0"/>
                <a:cs typeface="Arial" charset="0"/>
              </a:rPr>
              <a:t>9 Nov 2005</a:t>
            </a: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ransition>
    <p:wipe dir="r"/>
  </p:transition>
  <p:txStyles>
    <p:titleStyle>
      <a:lvl1pPr algn="l" rtl="0" eaLnBrk="0" fontAlgn="base" hangingPunct="0">
        <a:spcBef>
          <a:spcPct val="0"/>
        </a:spcBef>
        <a:spcAft>
          <a:spcPct val="0"/>
        </a:spcAft>
        <a:defRPr sz="2600">
          <a:solidFill>
            <a:srgbClr val="003366"/>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600">
          <a:solidFill>
            <a:srgbClr val="003366"/>
          </a:solidFill>
          <a:effectLst>
            <a:outerShdw blurRad="38100" dist="38100" dir="2700000" algn="tl">
              <a:srgbClr val="C0C0C0"/>
            </a:outerShdw>
          </a:effectLst>
          <a:latin typeface="Trebuchet MS" pitchFamily="34" charset="0"/>
          <a:cs typeface="Arial" charset="0"/>
        </a:defRPr>
      </a:lvl2pPr>
      <a:lvl3pPr algn="l" rtl="0" eaLnBrk="0" fontAlgn="base" hangingPunct="0">
        <a:spcBef>
          <a:spcPct val="0"/>
        </a:spcBef>
        <a:spcAft>
          <a:spcPct val="0"/>
        </a:spcAft>
        <a:defRPr sz="2600">
          <a:solidFill>
            <a:srgbClr val="003366"/>
          </a:solidFill>
          <a:effectLst>
            <a:outerShdw blurRad="38100" dist="38100" dir="2700000" algn="tl">
              <a:srgbClr val="C0C0C0"/>
            </a:outerShdw>
          </a:effectLst>
          <a:latin typeface="Trebuchet MS" pitchFamily="34" charset="0"/>
          <a:cs typeface="Arial" charset="0"/>
        </a:defRPr>
      </a:lvl3pPr>
      <a:lvl4pPr algn="l" rtl="0" eaLnBrk="0" fontAlgn="base" hangingPunct="0">
        <a:spcBef>
          <a:spcPct val="0"/>
        </a:spcBef>
        <a:spcAft>
          <a:spcPct val="0"/>
        </a:spcAft>
        <a:defRPr sz="2600">
          <a:solidFill>
            <a:srgbClr val="003366"/>
          </a:solidFill>
          <a:effectLst>
            <a:outerShdw blurRad="38100" dist="38100" dir="2700000" algn="tl">
              <a:srgbClr val="C0C0C0"/>
            </a:outerShdw>
          </a:effectLst>
          <a:latin typeface="Trebuchet MS" pitchFamily="34" charset="0"/>
          <a:cs typeface="Arial" charset="0"/>
        </a:defRPr>
      </a:lvl4pPr>
      <a:lvl5pPr algn="l" rtl="0" eaLnBrk="0" fontAlgn="base" hangingPunct="0">
        <a:spcBef>
          <a:spcPct val="0"/>
        </a:spcBef>
        <a:spcAft>
          <a:spcPct val="0"/>
        </a:spcAft>
        <a:defRPr sz="2600">
          <a:solidFill>
            <a:srgbClr val="003366"/>
          </a:solidFill>
          <a:effectLst>
            <a:outerShdw blurRad="38100" dist="38100" dir="2700000" algn="tl">
              <a:srgbClr val="C0C0C0"/>
            </a:outerShdw>
          </a:effectLst>
          <a:latin typeface="Trebuchet MS" pitchFamily="34" charset="0"/>
          <a:cs typeface="Arial" charset="0"/>
        </a:defRPr>
      </a:lvl5pPr>
      <a:lvl6pPr marL="457200" algn="l" rtl="0" fontAlgn="base">
        <a:spcBef>
          <a:spcPct val="0"/>
        </a:spcBef>
        <a:spcAft>
          <a:spcPct val="0"/>
        </a:spcAft>
        <a:defRPr sz="2600">
          <a:solidFill>
            <a:srgbClr val="003366"/>
          </a:solidFill>
          <a:effectLst>
            <a:outerShdw blurRad="38100" dist="38100" dir="2700000" algn="tl">
              <a:srgbClr val="C0C0C0"/>
            </a:outerShdw>
          </a:effectLst>
          <a:latin typeface="Trebuchet MS" pitchFamily="34" charset="0"/>
          <a:cs typeface="Arial" charset="0"/>
        </a:defRPr>
      </a:lvl6pPr>
      <a:lvl7pPr marL="914400" algn="l" rtl="0" fontAlgn="base">
        <a:spcBef>
          <a:spcPct val="0"/>
        </a:spcBef>
        <a:spcAft>
          <a:spcPct val="0"/>
        </a:spcAft>
        <a:defRPr sz="2600">
          <a:solidFill>
            <a:srgbClr val="003366"/>
          </a:solidFill>
          <a:effectLst>
            <a:outerShdw blurRad="38100" dist="38100" dir="2700000" algn="tl">
              <a:srgbClr val="C0C0C0"/>
            </a:outerShdw>
          </a:effectLst>
          <a:latin typeface="Trebuchet MS" pitchFamily="34" charset="0"/>
          <a:cs typeface="Arial" charset="0"/>
        </a:defRPr>
      </a:lvl7pPr>
      <a:lvl8pPr marL="1371600" algn="l" rtl="0" fontAlgn="base">
        <a:spcBef>
          <a:spcPct val="0"/>
        </a:spcBef>
        <a:spcAft>
          <a:spcPct val="0"/>
        </a:spcAft>
        <a:defRPr sz="2600">
          <a:solidFill>
            <a:srgbClr val="003366"/>
          </a:solidFill>
          <a:effectLst>
            <a:outerShdw blurRad="38100" dist="38100" dir="2700000" algn="tl">
              <a:srgbClr val="C0C0C0"/>
            </a:outerShdw>
          </a:effectLst>
          <a:latin typeface="Trebuchet MS" pitchFamily="34" charset="0"/>
          <a:cs typeface="Arial" charset="0"/>
        </a:defRPr>
      </a:lvl8pPr>
      <a:lvl9pPr marL="1828800" algn="l" rtl="0" fontAlgn="base">
        <a:spcBef>
          <a:spcPct val="0"/>
        </a:spcBef>
        <a:spcAft>
          <a:spcPct val="0"/>
        </a:spcAft>
        <a:defRPr sz="2600">
          <a:solidFill>
            <a:srgbClr val="003366"/>
          </a:solidFill>
          <a:effectLst>
            <a:outerShdw blurRad="38100" dist="38100" dir="2700000" algn="tl">
              <a:srgbClr val="C0C0C0"/>
            </a:outerShdw>
          </a:effectLst>
          <a:latin typeface="Trebuchet MS" pitchFamily="34" charset="0"/>
          <a:cs typeface="Arial" charset="0"/>
        </a:defRPr>
      </a:lvl9pPr>
    </p:titleStyle>
    <p:bodyStyle>
      <a:lvl1pPr marL="228600" indent="-228600" algn="l" rtl="0" eaLnBrk="0" fontAlgn="base" hangingPunct="0">
        <a:spcBef>
          <a:spcPct val="4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40000"/>
        </a:spcBef>
        <a:spcAft>
          <a:spcPct val="0"/>
        </a:spcAft>
        <a:buChar char="–"/>
        <a:defRPr sz="1400">
          <a:solidFill>
            <a:schemeClr val="tx1"/>
          </a:solidFill>
          <a:latin typeface="+mn-lt"/>
          <a:cs typeface="+mn-cs"/>
        </a:defRPr>
      </a:lvl2pPr>
      <a:lvl3pPr marL="1143000" indent="-228600" algn="l" rtl="0" eaLnBrk="0" fontAlgn="base" hangingPunct="0">
        <a:spcBef>
          <a:spcPct val="40000"/>
        </a:spcBef>
        <a:spcAft>
          <a:spcPct val="0"/>
        </a:spcAft>
        <a:buChar char="•"/>
        <a:defRPr sz="1400">
          <a:solidFill>
            <a:schemeClr val="tx1"/>
          </a:solidFill>
          <a:latin typeface="+mn-lt"/>
          <a:cs typeface="+mn-cs"/>
        </a:defRPr>
      </a:lvl3pPr>
      <a:lvl4pPr marL="1543050" indent="-228600" algn="l" rtl="0" eaLnBrk="0" fontAlgn="base" hangingPunct="0">
        <a:spcBef>
          <a:spcPct val="40000"/>
        </a:spcBef>
        <a:spcAft>
          <a:spcPct val="0"/>
        </a:spcAft>
        <a:buChar char="–"/>
        <a:defRPr sz="1400">
          <a:solidFill>
            <a:schemeClr val="tx1"/>
          </a:solidFill>
          <a:latin typeface="+mn-lt"/>
          <a:cs typeface="+mn-cs"/>
        </a:defRPr>
      </a:lvl4pPr>
      <a:lvl5pPr marL="1943100" indent="-228600" algn="l" rtl="0" eaLnBrk="0" fontAlgn="base" hangingPunct="0">
        <a:spcBef>
          <a:spcPct val="40000"/>
        </a:spcBef>
        <a:spcAft>
          <a:spcPct val="0"/>
        </a:spcAft>
        <a:buChar char="»"/>
        <a:defRPr sz="1400">
          <a:solidFill>
            <a:schemeClr val="tx1"/>
          </a:solidFill>
          <a:latin typeface="+mn-lt"/>
          <a:cs typeface="+mn-cs"/>
        </a:defRPr>
      </a:lvl5pPr>
      <a:lvl6pPr marL="2400300" indent="-228600" algn="l" rtl="0" fontAlgn="base">
        <a:spcBef>
          <a:spcPct val="40000"/>
        </a:spcBef>
        <a:spcAft>
          <a:spcPct val="0"/>
        </a:spcAft>
        <a:buChar char="»"/>
        <a:defRPr sz="1400">
          <a:solidFill>
            <a:schemeClr val="tx1"/>
          </a:solidFill>
          <a:latin typeface="+mn-lt"/>
          <a:cs typeface="+mn-cs"/>
        </a:defRPr>
      </a:lvl6pPr>
      <a:lvl7pPr marL="2857500" indent="-228600" algn="l" rtl="0" fontAlgn="base">
        <a:spcBef>
          <a:spcPct val="40000"/>
        </a:spcBef>
        <a:spcAft>
          <a:spcPct val="0"/>
        </a:spcAft>
        <a:buChar char="»"/>
        <a:defRPr sz="1400">
          <a:solidFill>
            <a:schemeClr val="tx1"/>
          </a:solidFill>
          <a:latin typeface="+mn-lt"/>
          <a:cs typeface="+mn-cs"/>
        </a:defRPr>
      </a:lvl7pPr>
      <a:lvl8pPr marL="3314700" indent="-228600" algn="l" rtl="0" fontAlgn="base">
        <a:spcBef>
          <a:spcPct val="40000"/>
        </a:spcBef>
        <a:spcAft>
          <a:spcPct val="0"/>
        </a:spcAft>
        <a:buChar char="»"/>
        <a:defRPr sz="1400">
          <a:solidFill>
            <a:schemeClr val="tx1"/>
          </a:solidFill>
          <a:latin typeface="+mn-lt"/>
          <a:cs typeface="+mn-cs"/>
        </a:defRPr>
      </a:lvl8pPr>
      <a:lvl9pPr marL="3771900" indent="-228600" algn="l" rtl="0" fontAlgn="base">
        <a:spcBef>
          <a:spcPct val="40000"/>
        </a:spcBef>
        <a:spcAft>
          <a:spcPct val="0"/>
        </a:spcAft>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050" name="Group 3"/>
          <p:cNvGrpSpPr>
            <a:grpSpLocks/>
          </p:cNvGrpSpPr>
          <p:nvPr/>
        </p:nvGrpSpPr>
        <p:grpSpPr bwMode="auto">
          <a:xfrm>
            <a:off x="4810125" y="6583363"/>
            <a:ext cx="249238" cy="103187"/>
            <a:chOff x="1856" y="4169"/>
            <a:chExt cx="99" cy="41"/>
          </a:xfrm>
        </p:grpSpPr>
        <p:sp>
          <p:nvSpPr>
            <p:cNvPr id="156676" name="AutoShape 4"/>
            <p:cNvSpPr>
              <a:spLocks noChangeArrowheads="1"/>
            </p:cNvSpPr>
            <p:nvPr userDrawn="1"/>
          </p:nvSpPr>
          <p:spPr bwMode="auto">
            <a:xfrm>
              <a:off x="1856" y="4169"/>
              <a:ext cx="27" cy="41"/>
            </a:xfrm>
            <a:prstGeom prst="parallelogram">
              <a:avLst>
                <a:gd name="adj" fmla="val 62500"/>
              </a:avLst>
            </a:prstGeom>
            <a:solidFill>
              <a:schemeClr val="accent1"/>
            </a:solidFill>
            <a:ln w="9525" algn="ctr">
              <a:noFill/>
              <a:miter lim="800000"/>
              <a:headEnd/>
              <a:tailEnd/>
            </a:ln>
            <a:effectLst/>
          </p:spPr>
          <p:txBody>
            <a:bodyPr wrap="none" lIns="0" anchor="ctr"/>
            <a:lstStyle/>
            <a:p>
              <a:pPr eaLnBrk="0" hangingPunct="0">
                <a:defRPr/>
              </a:pPr>
              <a:endParaRPr lang="en-US">
                <a:latin typeface="Arial" charset="0"/>
                <a:cs typeface="Arial" charset="0"/>
              </a:endParaRPr>
            </a:p>
          </p:txBody>
        </p:sp>
        <p:sp>
          <p:nvSpPr>
            <p:cNvPr id="156677" name="AutoShape 5"/>
            <p:cNvSpPr>
              <a:spLocks noChangeArrowheads="1"/>
            </p:cNvSpPr>
            <p:nvPr userDrawn="1"/>
          </p:nvSpPr>
          <p:spPr bwMode="auto">
            <a:xfrm>
              <a:off x="1892" y="4169"/>
              <a:ext cx="27" cy="41"/>
            </a:xfrm>
            <a:prstGeom prst="parallelogram">
              <a:avLst>
                <a:gd name="adj" fmla="val 62500"/>
              </a:avLst>
            </a:prstGeom>
            <a:solidFill>
              <a:schemeClr val="accent1"/>
            </a:solidFill>
            <a:ln w="9525" algn="ctr">
              <a:noFill/>
              <a:miter lim="800000"/>
              <a:headEnd/>
              <a:tailEnd/>
            </a:ln>
            <a:effectLst/>
          </p:spPr>
          <p:txBody>
            <a:bodyPr wrap="none" lIns="0" anchor="ctr"/>
            <a:lstStyle/>
            <a:p>
              <a:pPr eaLnBrk="0" hangingPunct="0">
                <a:defRPr/>
              </a:pPr>
              <a:endParaRPr lang="en-US">
                <a:latin typeface="Arial" charset="0"/>
                <a:cs typeface="Arial" charset="0"/>
              </a:endParaRPr>
            </a:p>
          </p:txBody>
        </p:sp>
        <p:sp>
          <p:nvSpPr>
            <p:cNvPr id="156678" name="AutoShape 6"/>
            <p:cNvSpPr>
              <a:spLocks noChangeArrowheads="1"/>
            </p:cNvSpPr>
            <p:nvPr userDrawn="1"/>
          </p:nvSpPr>
          <p:spPr bwMode="auto">
            <a:xfrm>
              <a:off x="1928" y="4169"/>
              <a:ext cx="27" cy="41"/>
            </a:xfrm>
            <a:prstGeom prst="parallelogram">
              <a:avLst>
                <a:gd name="adj" fmla="val 62500"/>
              </a:avLst>
            </a:prstGeom>
            <a:solidFill>
              <a:schemeClr val="accent1"/>
            </a:solidFill>
            <a:ln w="9525" algn="ctr">
              <a:noFill/>
              <a:miter lim="800000"/>
              <a:headEnd/>
              <a:tailEnd/>
            </a:ln>
            <a:effectLst/>
          </p:spPr>
          <p:txBody>
            <a:bodyPr wrap="none" lIns="0" anchor="ctr"/>
            <a:lstStyle/>
            <a:p>
              <a:pPr eaLnBrk="0" hangingPunct="0">
                <a:defRPr/>
              </a:pPr>
              <a:endParaRPr lang="en-US">
                <a:latin typeface="Arial" charset="0"/>
                <a:cs typeface="Arial" charset="0"/>
              </a:endParaRPr>
            </a:p>
          </p:txBody>
        </p:sp>
      </p:grpSp>
      <p:sp>
        <p:nvSpPr>
          <p:cNvPr id="2051" name="Rectangle 8"/>
          <p:cNvSpPr>
            <a:spLocks noGrp="1" noChangeArrowheads="1"/>
          </p:cNvSpPr>
          <p:nvPr>
            <p:ph type="body" idx="1"/>
          </p:nvPr>
        </p:nvSpPr>
        <p:spPr bwMode="auto">
          <a:xfrm>
            <a:off x="215900" y="1047750"/>
            <a:ext cx="8486775" cy="5172075"/>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Rectangle 9"/>
          <p:cNvSpPr>
            <a:spLocks noGrp="1" noChangeArrowheads="1"/>
          </p:cNvSpPr>
          <p:nvPr>
            <p:ph type="title"/>
          </p:nvPr>
        </p:nvSpPr>
        <p:spPr bwMode="auto">
          <a:xfrm>
            <a:off x="215900" y="180975"/>
            <a:ext cx="8470900" cy="685800"/>
          </a:xfrm>
          <a:prstGeom prst="rect">
            <a:avLst/>
          </a:prstGeom>
          <a:noFill/>
          <a:ln w="9525" algn="ctr">
            <a:noFill/>
            <a:miter lim="800000"/>
            <a:headEnd/>
            <a:tailEnd/>
          </a:ln>
        </p:spPr>
        <p:txBody>
          <a:bodyPr vert="horz" wrap="none" lIns="91440" tIns="0" rIns="0" bIns="0" numCol="1" anchor="ctr" anchorCtr="0" compatLnSpc="1">
            <a:prstTxWarp prst="textNoShape">
              <a:avLst/>
            </a:prstTxWarp>
          </a:bodyPr>
          <a:lstStyle/>
          <a:p>
            <a:pPr lvl="0"/>
            <a:r>
              <a:rPr lang="en-US" smtClean="0"/>
              <a:t>Click to edit / Master title style</a:t>
            </a:r>
          </a:p>
        </p:txBody>
      </p:sp>
      <p:sp>
        <p:nvSpPr>
          <p:cNvPr id="156682" name="Text Box 10"/>
          <p:cNvSpPr txBox="1">
            <a:spLocks noChangeArrowheads="1"/>
          </p:cNvSpPr>
          <p:nvPr/>
        </p:nvSpPr>
        <p:spPr bwMode="auto">
          <a:xfrm>
            <a:off x="180975" y="6381750"/>
            <a:ext cx="3060700" cy="419100"/>
          </a:xfrm>
          <a:prstGeom prst="rect">
            <a:avLst/>
          </a:prstGeom>
          <a:noFill/>
          <a:ln w="9525">
            <a:noFill/>
            <a:miter lim="800000"/>
            <a:headEnd/>
            <a:tailEnd/>
          </a:ln>
          <a:effectLst/>
        </p:spPr>
        <p:txBody>
          <a:bodyPr lIns="137160">
            <a:spAutoFit/>
          </a:bodyPr>
          <a:lstStyle/>
          <a:p>
            <a:pPr>
              <a:spcBef>
                <a:spcPct val="50000"/>
              </a:spcBef>
              <a:defRPr/>
            </a:pPr>
            <a:r>
              <a:rPr lang="en-US" sz="800" dirty="0" smtClean="0">
                <a:latin typeface="Arial" charset="0"/>
                <a:cs typeface="Arial" charset="0"/>
              </a:rPr>
              <a:t>CMMI </a:t>
            </a:r>
            <a:r>
              <a:rPr lang="en-US" sz="800" dirty="0">
                <a:latin typeface="Arial" charset="0"/>
                <a:cs typeface="Arial" charset="0"/>
              </a:rPr>
              <a:t>vs. ISO, Sarbanes Oxley</a:t>
            </a:r>
          </a:p>
          <a:p>
            <a:pPr>
              <a:spcBef>
                <a:spcPct val="50000"/>
              </a:spcBef>
              <a:defRPr/>
            </a:pPr>
            <a:endParaRPr lang="en-US" sz="900" dirty="0">
              <a:latin typeface="Verdana" pitchFamily="34" charset="0"/>
              <a:cs typeface="Arial" charset="0"/>
            </a:endParaRPr>
          </a:p>
        </p:txBody>
      </p:sp>
      <p:sp>
        <p:nvSpPr>
          <p:cNvPr id="156683" name="Line 11"/>
          <p:cNvSpPr>
            <a:spLocks noChangeShapeType="1"/>
          </p:cNvSpPr>
          <p:nvPr/>
        </p:nvSpPr>
        <p:spPr bwMode="auto">
          <a:xfrm>
            <a:off x="163513" y="6654800"/>
            <a:ext cx="4557712" cy="0"/>
          </a:xfrm>
          <a:prstGeom prst="line">
            <a:avLst/>
          </a:prstGeom>
          <a:noFill/>
          <a:ln w="63500">
            <a:solidFill>
              <a:schemeClr val="accent1"/>
            </a:solidFill>
            <a:round/>
            <a:headEnd/>
            <a:tailEnd/>
          </a:ln>
          <a:effectLst/>
        </p:spPr>
        <p:txBody>
          <a:bodyPr/>
          <a:lstStyle/>
          <a:p>
            <a:pPr eaLnBrk="0" hangingPunct="0">
              <a:defRPr/>
            </a:pPr>
            <a:endParaRPr lang="en-US">
              <a:latin typeface="Arial" charset="0"/>
              <a:cs typeface="Arial" charset="0"/>
            </a:endParaRPr>
          </a:p>
        </p:txBody>
      </p:sp>
      <p:sp>
        <p:nvSpPr>
          <p:cNvPr id="156684" name="Line 12"/>
          <p:cNvSpPr>
            <a:spLocks noChangeShapeType="1"/>
          </p:cNvSpPr>
          <p:nvPr/>
        </p:nvSpPr>
        <p:spPr bwMode="auto">
          <a:xfrm>
            <a:off x="193675" y="6397625"/>
            <a:ext cx="0" cy="287338"/>
          </a:xfrm>
          <a:prstGeom prst="line">
            <a:avLst/>
          </a:prstGeom>
          <a:noFill/>
          <a:ln w="63500">
            <a:solidFill>
              <a:schemeClr val="accent1"/>
            </a:solidFill>
            <a:round/>
            <a:headEnd/>
            <a:tailEnd/>
          </a:ln>
          <a:effectLst/>
        </p:spPr>
        <p:txBody>
          <a:bodyPr/>
          <a:lstStyle/>
          <a:p>
            <a:pPr eaLnBrk="0" hangingPunct="0">
              <a:defRPr/>
            </a:pPr>
            <a:endParaRPr lang="en-US">
              <a:latin typeface="Arial" charset="0"/>
              <a:cs typeface="Arial" charset="0"/>
            </a:endParaRPr>
          </a:p>
        </p:txBody>
      </p:sp>
      <p:sp>
        <p:nvSpPr>
          <p:cNvPr id="156685" name="Line 13"/>
          <p:cNvSpPr>
            <a:spLocks noChangeShapeType="1"/>
          </p:cNvSpPr>
          <p:nvPr/>
        </p:nvSpPr>
        <p:spPr bwMode="auto">
          <a:xfrm>
            <a:off x="182563" y="184150"/>
            <a:ext cx="0" cy="682625"/>
          </a:xfrm>
          <a:prstGeom prst="line">
            <a:avLst/>
          </a:prstGeom>
          <a:noFill/>
          <a:ln w="63500">
            <a:solidFill>
              <a:schemeClr val="accent1"/>
            </a:solidFill>
            <a:round/>
            <a:headEnd/>
            <a:tailEnd/>
          </a:ln>
          <a:effectLst/>
        </p:spPr>
        <p:txBody>
          <a:bodyPr/>
          <a:lstStyle/>
          <a:p>
            <a:pPr eaLnBrk="0" hangingPunct="0">
              <a:defRPr/>
            </a:pPr>
            <a:endParaRPr lang="en-US">
              <a:latin typeface="Arial" charset="0"/>
              <a:cs typeface="Arial" charset="0"/>
            </a:endParaRPr>
          </a:p>
        </p:txBody>
      </p:sp>
      <p:sp>
        <p:nvSpPr>
          <p:cNvPr id="156689" name="Rectangle 17"/>
          <p:cNvSpPr>
            <a:spLocks noChangeArrowheads="1"/>
          </p:cNvSpPr>
          <p:nvPr userDrawn="1"/>
        </p:nvSpPr>
        <p:spPr bwMode="auto">
          <a:xfrm>
            <a:off x="5334000" y="5334000"/>
            <a:ext cx="812800" cy="333375"/>
          </a:xfrm>
          <a:prstGeom prst="rect">
            <a:avLst/>
          </a:prstGeom>
          <a:solidFill>
            <a:srgbClr val="0F3A68"/>
          </a:solidFill>
          <a:ln w="9525" algn="ctr">
            <a:noFill/>
            <a:miter lim="800000"/>
            <a:headEnd/>
            <a:tailEnd/>
          </a:ln>
          <a:effectLst/>
        </p:spPr>
        <p:txBody>
          <a:bodyPr wrap="none" anchor="ctr"/>
          <a:lstStyle/>
          <a:p>
            <a:pPr eaLnBrk="0" hangingPunct="0">
              <a:defRPr/>
            </a:pPr>
            <a:endParaRPr lang="en-US">
              <a:latin typeface="Arial" charset="0"/>
              <a:cs typeface="Arial" charset="0"/>
            </a:endParaRPr>
          </a:p>
        </p:txBody>
      </p:sp>
      <p:sp>
        <p:nvSpPr>
          <p:cNvPr id="156690" name="Rectangle 18"/>
          <p:cNvSpPr>
            <a:spLocks noChangeArrowheads="1"/>
          </p:cNvSpPr>
          <p:nvPr userDrawn="1"/>
        </p:nvSpPr>
        <p:spPr bwMode="auto">
          <a:xfrm>
            <a:off x="5624513" y="6350000"/>
            <a:ext cx="98425" cy="328613"/>
          </a:xfrm>
          <a:prstGeom prst="rect">
            <a:avLst/>
          </a:prstGeom>
          <a:solidFill>
            <a:srgbClr val="888600">
              <a:alpha val="50000"/>
            </a:srgbClr>
          </a:solidFill>
          <a:ln w="9525" algn="ctr">
            <a:noFill/>
            <a:miter lim="800000"/>
            <a:headEnd/>
            <a:tailEnd/>
          </a:ln>
          <a:effectLst/>
        </p:spPr>
        <p:txBody>
          <a:bodyPr wrap="none" anchor="ctr"/>
          <a:lstStyle/>
          <a:p>
            <a:pPr eaLnBrk="0" hangingPunct="0">
              <a:defRPr/>
            </a:pPr>
            <a:endParaRPr lang="en-US">
              <a:latin typeface="Arial" charset="0"/>
              <a:cs typeface="Arial" charset="0"/>
            </a:endParaRPr>
          </a:p>
        </p:txBody>
      </p:sp>
      <p:sp>
        <p:nvSpPr>
          <p:cNvPr id="156691" name="Text Box 19"/>
          <p:cNvSpPr txBox="1">
            <a:spLocks noChangeArrowheads="1"/>
          </p:cNvSpPr>
          <p:nvPr userDrawn="1"/>
        </p:nvSpPr>
        <p:spPr bwMode="auto">
          <a:xfrm>
            <a:off x="152400" y="5410200"/>
            <a:ext cx="4559300" cy="228600"/>
          </a:xfrm>
          <a:prstGeom prst="rect">
            <a:avLst/>
          </a:prstGeom>
          <a:solidFill>
            <a:schemeClr val="hlink"/>
          </a:solidFill>
          <a:ln w="9525">
            <a:noFill/>
            <a:miter lim="800000"/>
            <a:headEnd/>
            <a:tailEnd/>
          </a:ln>
          <a:effectLst/>
        </p:spPr>
        <p:txBody>
          <a:bodyPr>
            <a:spAutoFit/>
          </a:bodyPr>
          <a:lstStyle/>
          <a:p>
            <a:pPr>
              <a:spcBef>
                <a:spcPct val="50000"/>
              </a:spcBef>
              <a:defRPr/>
            </a:pPr>
            <a:r>
              <a:rPr lang="en-US" sz="900" dirty="0" smtClean="0">
                <a:solidFill>
                  <a:schemeClr val="bg1"/>
                </a:solidFill>
                <a:latin typeface="Trebuchet MS" pitchFamily="34" charset="0"/>
                <a:cs typeface="Arial" charset="0"/>
              </a:rPr>
              <a:t>CMMI </a:t>
            </a:r>
            <a:r>
              <a:rPr lang="en-US" sz="900" dirty="0">
                <a:solidFill>
                  <a:schemeClr val="bg1"/>
                </a:solidFill>
                <a:latin typeface="Trebuchet MS" pitchFamily="34" charset="0"/>
                <a:cs typeface="Arial" charset="0"/>
              </a:rPr>
              <a:t>vs. ISO, Sarbanes Oxley</a:t>
            </a:r>
          </a:p>
        </p:txBody>
      </p:sp>
      <p:sp>
        <p:nvSpPr>
          <p:cNvPr id="156692" name="Text Box 20"/>
          <p:cNvSpPr txBox="1">
            <a:spLocks noChangeArrowheads="1"/>
          </p:cNvSpPr>
          <p:nvPr userDrawn="1"/>
        </p:nvSpPr>
        <p:spPr bwMode="auto">
          <a:xfrm>
            <a:off x="5105400" y="5638800"/>
            <a:ext cx="857250" cy="228600"/>
          </a:xfrm>
          <a:prstGeom prst="rect">
            <a:avLst/>
          </a:prstGeom>
          <a:noFill/>
          <a:ln w="9525">
            <a:noFill/>
            <a:miter lim="800000"/>
            <a:headEnd/>
            <a:tailEnd/>
          </a:ln>
          <a:effectLst/>
        </p:spPr>
        <p:txBody>
          <a:bodyPr wrap="none">
            <a:spAutoFit/>
          </a:bodyPr>
          <a:lstStyle/>
          <a:p>
            <a:pPr>
              <a:defRPr/>
            </a:pPr>
            <a:r>
              <a:rPr lang="en-US" sz="900">
                <a:solidFill>
                  <a:schemeClr val="bg1"/>
                </a:solidFill>
                <a:latin typeface="Trebuchet MS" pitchFamily="34" charset="0"/>
                <a:cs typeface="Arial" charset="0"/>
              </a:rPr>
              <a:t>11 April 2007</a:t>
            </a:r>
          </a:p>
        </p:txBody>
      </p:sp>
      <p:pic>
        <p:nvPicPr>
          <p:cNvPr id="2061" name="Picture 2" descr="D:\___H-Pmerge\Final logo lockup\EDS-HP_lockup-rgb.png"/>
          <p:cNvPicPr>
            <a:picLocks noChangeAspect="1" noChangeArrowheads="1"/>
          </p:cNvPicPr>
          <p:nvPr userDrawn="1"/>
        </p:nvPicPr>
        <p:blipFill>
          <a:blip r:embed="rId13" cstate="print"/>
          <a:srcRect/>
          <a:stretch>
            <a:fillRect/>
          </a:stretch>
        </p:blipFill>
        <p:spPr bwMode="auto">
          <a:xfrm>
            <a:off x="7620000" y="6172200"/>
            <a:ext cx="1143000" cy="533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ransition>
    <p:wipe dir="r"/>
  </p:transition>
  <p:timing>
    <p:tnLst>
      <p:par>
        <p:cTn id="1" dur="indefinite" restart="never" nodeType="tmRoot"/>
      </p:par>
    </p:tnLst>
  </p:timing>
  <p:txStyles>
    <p:titleStyle>
      <a:lvl1pPr algn="l" rtl="0" eaLnBrk="0" fontAlgn="base" hangingPunct="0">
        <a:lnSpc>
          <a:spcPct val="95000"/>
        </a:lnSpc>
        <a:spcBef>
          <a:spcPct val="0"/>
        </a:spcBef>
        <a:spcAft>
          <a:spcPct val="0"/>
        </a:spcAft>
        <a:defRPr sz="2800">
          <a:solidFill>
            <a:schemeClr val="tx2"/>
          </a:solidFill>
          <a:latin typeface="+mj-lt"/>
          <a:ea typeface="+mj-ea"/>
          <a:cs typeface="+mj-cs"/>
        </a:defRPr>
      </a:lvl1pPr>
      <a:lvl2pPr algn="l" rtl="0" eaLnBrk="0" fontAlgn="base" hangingPunct="0">
        <a:lnSpc>
          <a:spcPct val="95000"/>
        </a:lnSpc>
        <a:spcBef>
          <a:spcPct val="0"/>
        </a:spcBef>
        <a:spcAft>
          <a:spcPct val="0"/>
        </a:spcAft>
        <a:defRPr sz="2800">
          <a:solidFill>
            <a:schemeClr val="tx2"/>
          </a:solidFill>
          <a:latin typeface="Verdana" pitchFamily="34" charset="0"/>
          <a:ea typeface="MS PGothic" pitchFamily="34" charset="-128"/>
          <a:cs typeface="Arial" charset="0"/>
        </a:defRPr>
      </a:lvl2pPr>
      <a:lvl3pPr algn="l" rtl="0" eaLnBrk="0" fontAlgn="base" hangingPunct="0">
        <a:lnSpc>
          <a:spcPct val="95000"/>
        </a:lnSpc>
        <a:spcBef>
          <a:spcPct val="0"/>
        </a:spcBef>
        <a:spcAft>
          <a:spcPct val="0"/>
        </a:spcAft>
        <a:defRPr sz="2800">
          <a:solidFill>
            <a:schemeClr val="tx2"/>
          </a:solidFill>
          <a:latin typeface="Verdana" pitchFamily="34" charset="0"/>
          <a:ea typeface="MS PGothic" pitchFamily="34" charset="-128"/>
          <a:cs typeface="Arial" charset="0"/>
        </a:defRPr>
      </a:lvl3pPr>
      <a:lvl4pPr algn="l" rtl="0" eaLnBrk="0" fontAlgn="base" hangingPunct="0">
        <a:lnSpc>
          <a:spcPct val="95000"/>
        </a:lnSpc>
        <a:spcBef>
          <a:spcPct val="0"/>
        </a:spcBef>
        <a:spcAft>
          <a:spcPct val="0"/>
        </a:spcAft>
        <a:defRPr sz="2800">
          <a:solidFill>
            <a:schemeClr val="tx2"/>
          </a:solidFill>
          <a:latin typeface="Verdana" pitchFamily="34" charset="0"/>
          <a:ea typeface="MS PGothic" pitchFamily="34" charset="-128"/>
          <a:cs typeface="Arial" charset="0"/>
        </a:defRPr>
      </a:lvl4pPr>
      <a:lvl5pPr algn="l" rtl="0" eaLnBrk="0" fontAlgn="base" hangingPunct="0">
        <a:lnSpc>
          <a:spcPct val="95000"/>
        </a:lnSpc>
        <a:spcBef>
          <a:spcPct val="0"/>
        </a:spcBef>
        <a:spcAft>
          <a:spcPct val="0"/>
        </a:spcAft>
        <a:defRPr sz="2800">
          <a:solidFill>
            <a:schemeClr val="tx2"/>
          </a:solidFill>
          <a:latin typeface="Verdana" pitchFamily="34" charset="0"/>
          <a:ea typeface="MS PGothic" pitchFamily="34" charset="-128"/>
          <a:cs typeface="Arial" charset="0"/>
        </a:defRPr>
      </a:lvl5pPr>
      <a:lvl6pPr marL="457200" algn="l" rtl="0" fontAlgn="base">
        <a:lnSpc>
          <a:spcPct val="95000"/>
        </a:lnSpc>
        <a:spcBef>
          <a:spcPct val="0"/>
        </a:spcBef>
        <a:spcAft>
          <a:spcPct val="0"/>
        </a:spcAft>
        <a:defRPr sz="2800">
          <a:solidFill>
            <a:schemeClr val="tx2"/>
          </a:solidFill>
          <a:latin typeface="Verdana" pitchFamily="34" charset="0"/>
          <a:ea typeface="MS PGothic" pitchFamily="34" charset="-128"/>
          <a:cs typeface="Arial" charset="0"/>
        </a:defRPr>
      </a:lvl6pPr>
      <a:lvl7pPr marL="914400" algn="l" rtl="0" fontAlgn="base">
        <a:lnSpc>
          <a:spcPct val="95000"/>
        </a:lnSpc>
        <a:spcBef>
          <a:spcPct val="0"/>
        </a:spcBef>
        <a:spcAft>
          <a:spcPct val="0"/>
        </a:spcAft>
        <a:defRPr sz="2800">
          <a:solidFill>
            <a:schemeClr val="tx2"/>
          </a:solidFill>
          <a:latin typeface="Verdana" pitchFamily="34" charset="0"/>
          <a:ea typeface="MS PGothic" pitchFamily="34" charset="-128"/>
          <a:cs typeface="Arial" charset="0"/>
        </a:defRPr>
      </a:lvl7pPr>
      <a:lvl8pPr marL="1371600" algn="l" rtl="0" fontAlgn="base">
        <a:lnSpc>
          <a:spcPct val="95000"/>
        </a:lnSpc>
        <a:spcBef>
          <a:spcPct val="0"/>
        </a:spcBef>
        <a:spcAft>
          <a:spcPct val="0"/>
        </a:spcAft>
        <a:defRPr sz="2800">
          <a:solidFill>
            <a:schemeClr val="tx2"/>
          </a:solidFill>
          <a:latin typeface="Verdana" pitchFamily="34" charset="0"/>
          <a:ea typeface="MS PGothic" pitchFamily="34" charset="-128"/>
          <a:cs typeface="Arial" charset="0"/>
        </a:defRPr>
      </a:lvl8pPr>
      <a:lvl9pPr marL="1828800" algn="l" rtl="0" fontAlgn="base">
        <a:lnSpc>
          <a:spcPct val="95000"/>
        </a:lnSpc>
        <a:spcBef>
          <a:spcPct val="0"/>
        </a:spcBef>
        <a:spcAft>
          <a:spcPct val="0"/>
        </a:spcAft>
        <a:defRPr sz="2800">
          <a:solidFill>
            <a:schemeClr val="tx2"/>
          </a:solidFill>
          <a:latin typeface="Verdana" pitchFamily="34" charset="0"/>
          <a:ea typeface="MS PGothic" pitchFamily="34" charset="-128"/>
          <a:cs typeface="Arial" charset="0"/>
        </a:defRPr>
      </a:lvl9pPr>
    </p:titleStyle>
    <p:bodyStyle>
      <a:lvl1pPr marL="342900" indent="-342900" algn="l" rtl="0" eaLnBrk="0" fontAlgn="base" hangingPunct="0">
        <a:lnSpc>
          <a:spcPct val="95000"/>
        </a:lnSpc>
        <a:spcBef>
          <a:spcPct val="35000"/>
        </a:spcBef>
        <a:spcAft>
          <a:spcPct val="0"/>
        </a:spcAft>
        <a:buClr>
          <a:schemeClr val="tx1"/>
        </a:buClr>
        <a:defRPr sz="2000">
          <a:solidFill>
            <a:schemeClr val="tx1"/>
          </a:solidFill>
          <a:latin typeface="+mn-lt"/>
          <a:ea typeface="+mn-ea"/>
          <a:cs typeface="+mn-cs"/>
        </a:defRPr>
      </a:lvl1pPr>
      <a:lvl2pPr marL="292100" indent="-177800" algn="l" rtl="0" eaLnBrk="0" fontAlgn="base" hangingPunct="0">
        <a:lnSpc>
          <a:spcPct val="95000"/>
        </a:lnSpc>
        <a:spcBef>
          <a:spcPct val="35000"/>
        </a:spcBef>
        <a:spcAft>
          <a:spcPct val="0"/>
        </a:spcAft>
        <a:buClr>
          <a:schemeClr val="tx1"/>
        </a:buClr>
        <a:buSzPct val="90000"/>
        <a:buChar char="•"/>
        <a:defRPr>
          <a:solidFill>
            <a:schemeClr val="tx1"/>
          </a:solidFill>
          <a:latin typeface="+mn-lt"/>
          <a:ea typeface="+mn-ea"/>
          <a:cs typeface="+mn-cs"/>
        </a:defRPr>
      </a:lvl2pPr>
      <a:lvl3pPr marL="571500" indent="-165100" algn="l" rtl="0" eaLnBrk="0" fontAlgn="base" hangingPunct="0">
        <a:lnSpc>
          <a:spcPct val="95000"/>
        </a:lnSpc>
        <a:spcBef>
          <a:spcPct val="35000"/>
        </a:spcBef>
        <a:spcAft>
          <a:spcPct val="0"/>
        </a:spcAft>
        <a:buClr>
          <a:schemeClr val="tx1"/>
        </a:buClr>
        <a:buFont typeface="Verdana" pitchFamily="34" charset="0"/>
        <a:buChar char="–"/>
        <a:defRPr>
          <a:solidFill>
            <a:schemeClr val="tx1"/>
          </a:solidFill>
          <a:latin typeface="+mn-lt"/>
          <a:ea typeface="+mn-ea"/>
          <a:cs typeface="+mn-cs"/>
        </a:defRPr>
      </a:lvl3pPr>
      <a:lvl4pPr marL="808038" indent="-122238" algn="l" rtl="0" eaLnBrk="0" fontAlgn="base" hangingPunct="0">
        <a:lnSpc>
          <a:spcPct val="95000"/>
        </a:lnSpc>
        <a:spcBef>
          <a:spcPct val="35000"/>
        </a:spcBef>
        <a:spcAft>
          <a:spcPct val="0"/>
        </a:spcAft>
        <a:buClr>
          <a:schemeClr val="tx1"/>
        </a:buClr>
        <a:buSzPct val="70000"/>
        <a:buChar char="•"/>
        <a:defRPr>
          <a:solidFill>
            <a:schemeClr val="tx1"/>
          </a:solidFill>
          <a:latin typeface="+mn-lt"/>
          <a:ea typeface="+mn-ea"/>
          <a:cs typeface="+mn-cs"/>
        </a:defRPr>
      </a:lvl4pPr>
      <a:lvl5pPr marL="1085850" indent="-163513" algn="l" rtl="0" eaLnBrk="0" fontAlgn="base" hangingPunct="0">
        <a:lnSpc>
          <a:spcPct val="95000"/>
        </a:lnSpc>
        <a:spcBef>
          <a:spcPct val="35000"/>
        </a:spcBef>
        <a:spcAft>
          <a:spcPct val="0"/>
        </a:spcAft>
        <a:buClr>
          <a:schemeClr val="tx1"/>
        </a:buClr>
        <a:buSzPct val="85000"/>
        <a:buFont typeface="Verdana" pitchFamily="34" charset="0"/>
        <a:buChar char="»"/>
        <a:defRPr>
          <a:solidFill>
            <a:schemeClr val="tx1"/>
          </a:solidFill>
          <a:latin typeface="+mn-lt"/>
          <a:ea typeface="+mn-ea"/>
          <a:cs typeface="+mn-cs"/>
        </a:defRPr>
      </a:lvl5pPr>
      <a:lvl6pPr marL="1543050" indent="-163513" algn="l" rtl="0" fontAlgn="base">
        <a:lnSpc>
          <a:spcPct val="95000"/>
        </a:lnSpc>
        <a:spcBef>
          <a:spcPct val="35000"/>
        </a:spcBef>
        <a:spcAft>
          <a:spcPct val="0"/>
        </a:spcAft>
        <a:buClr>
          <a:schemeClr val="tx1"/>
        </a:buClr>
        <a:buSzPct val="85000"/>
        <a:buFont typeface="Verdana" pitchFamily="34" charset="0"/>
        <a:buChar char="»"/>
        <a:defRPr>
          <a:solidFill>
            <a:schemeClr val="tx1"/>
          </a:solidFill>
          <a:latin typeface="+mn-lt"/>
          <a:ea typeface="+mn-ea"/>
          <a:cs typeface="+mn-cs"/>
        </a:defRPr>
      </a:lvl6pPr>
      <a:lvl7pPr marL="2000250" indent="-163513" algn="l" rtl="0" fontAlgn="base">
        <a:lnSpc>
          <a:spcPct val="95000"/>
        </a:lnSpc>
        <a:spcBef>
          <a:spcPct val="35000"/>
        </a:spcBef>
        <a:spcAft>
          <a:spcPct val="0"/>
        </a:spcAft>
        <a:buClr>
          <a:schemeClr val="tx1"/>
        </a:buClr>
        <a:buSzPct val="85000"/>
        <a:buFont typeface="Verdana" pitchFamily="34" charset="0"/>
        <a:buChar char="»"/>
        <a:defRPr>
          <a:solidFill>
            <a:schemeClr val="tx1"/>
          </a:solidFill>
          <a:latin typeface="+mn-lt"/>
          <a:ea typeface="+mn-ea"/>
          <a:cs typeface="+mn-cs"/>
        </a:defRPr>
      </a:lvl7pPr>
      <a:lvl8pPr marL="2457450" indent="-163513" algn="l" rtl="0" fontAlgn="base">
        <a:lnSpc>
          <a:spcPct val="95000"/>
        </a:lnSpc>
        <a:spcBef>
          <a:spcPct val="35000"/>
        </a:spcBef>
        <a:spcAft>
          <a:spcPct val="0"/>
        </a:spcAft>
        <a:buClr>
          <a:schemeClr val="tx1"/>
        </a:buClr>
        <a:buSzPct val="85000"/>
        <a:buFont typeface="Verdana" pitchFamily="34" charset="0"/>
        <a:buChar char="»"/>
        <a:defRPr>
          <a:solidFill>
            <a:schemeClr val="tx1"/>
          </a:solidFill>
          <a:latin typeface="+mn-lt"/>
          <a:ea typeface="+mn-ea"/>
          <a:cs typeface="+mn-cs"/>
        </a:defRPr>
      </a:lvl8pPr>
      <a:lvl9pPr marL="2914650" indent="-163513" algn="l" rtl="0" fontAlgn="base">
        <a:lnSpc>
          <a:spcPct val="95000"/>
        </a:lnSpc>
        <a:spcBef>
          <a:spcPct val="35000"/>
        </a:spcBef>
        <a:spcAft>
          <a:spcPct val="0"/>
        </a:spcAft>
        <a:buClr>
          <a:schemeClr val="tx1"/>
        </a:buClr>
        <a:buSzPct val="85000"/>
        <a:buFont typeface="Verdana" pitchFamily="34" charset="0"/>
        <a:buChar char="»"/>
        <a:defRPr>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8"/>
          <p:cNvSpPr>
            <a:spLocks noGrp="1" noChangeArrowheads="1"/>
          </p:cNvSpPr>
          <p:nvPr>
            <p:ph type="body" idx="1"/>
          </p:nvPr>
        </p:nvSpPr>
        <p:spPr bwMode="auto">
          <a:xfrm>
            <a:off x="215900" y="1047750"/>
            <a:ext cx="8486775" cy="5172075"/>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5" name="Rectangle 9"/>
          <p:cNvSpPr>
            <a:spLocks noGrp="1" noChangeArrowheads="1"/>
          </p:cNvSpPr>
          <p:nvPr>
            <p:ph type="title"/>
          </p:nvPr>
        </p:nvSpPr>
        <p:spPr bwMode="auto">
          <a:xfrm>
            <a:off x="215900" y="180975"/>
            <a:ext cx="8470900" cy="685800"/>
          </a:xfrm>
          <a:prstGeom prst="rect">
            <a:avLst/>
          </a:prstGeom>
          <a:noFill/>
          <a:ln w="9525" algn="ctr">
            <a:noFill/>
            <a:miter lim="800000"/>
            <a:headEnd/>
            <a:tailEnd/>
          </a:ln>
        </p:spPr>
        <p:txBody>
          <a:bodyPr vert="horz" wrap="none" lIns="91440" tIns="0" rIns="0" bIns="0" numCol="1" anchor="ctr" anchorCtr="0" compatLnSpc="1">
            <a:prstTxWarp prst="textNoShape">
              <a:avLst/>
            </a:prstTxWarp>
          </a:bodyPr>
          <a:lstStyle/>
          <a:p>
            <a:pPr lvl="0"/>
            <a:r>
              <a:rPr lang="en-US" smtClean="0"/>
              <a:t>Click to edit / Master title style</a:t>
            </a:r>
          </a:p>
        </p:txBody>
      </p:sp>
      <p:sp>
        <p:nvSpPr>
          <p:cNvPr id="176148" name="Text Box 20"/>
          <p:cNvSpPr txBox="1">
            <a:spLocks noChangeArrowheads="1"/>
          </p:cNvSpPr>
          <p:nvPr userDrawn="1"/>
        </p:nvSpPr>
        <p:spPr bwMode="auto">
          <a:xfrm>
            <a:off x="5105400" y="5638800"/>
            <a:ext cx="857250" cy="228600"/>
          </a:xfrm>
          <a:prstGeom prst="rect">
            <a:avLst/>
          </a:prstGeom>
          <a:noFill/>
          <a:ln w="9525">
            <a:noFill/>
            <a:miter lim="800000"/>
            <a:headEnd/>
            <a:tailEnd/>
          </a:ln>
          <a:effectLst/>
        </p:spPr>
        <p:txBody>
          <a:bodyPr wrap="none">
            <a:spAutoFit/>
          </a:bodyPr>
          <a:lstStyle/>
          <a:p>
            <a:pPr>
              <a:defRPr/>
            </a:pPr>
            <a:r>
              <a:rPr lang="en-US" sz="900">
                <a:solidFill>
                  <a:schemeClr val="bg1"/>
                </a:solidFill>
                <a:latin typeface="Trebuchet MS" pitchFamily="34" charset="0"/>
                <a:cs typeface="Arial" charset="0"/>
              </a:rPr>
              <a:t>11 April 2007</a:t>
            </a:r>
          </a:p>
        </p:txBody>
      </p:sp>
      <p:sp>
        <p:nvSpPr>
          <p:cNvPr id="176149" name="Rectangle 21"/>
          <p:cNvSpPr>
            <a:spLocks noChangeArrowheads="1"/>
          </p:cNvSpPr>
          <p:nvPr userDrawn="1"/>
        </p:nvSpPr>
        <p:spPr bwMode="auto">
          <a:xfrm>
            <a:off x="228600" y="6248400"/>
            <a:ext cx="2008883" cy="461665"/>
          </a:xfrm>
          <a:prstGeom prst="rect">
            <a:avLst/>
          </a:prstGeom>
          <a:noFill/>
          <a:ln w="9525">
            <a:noFill/>
            <a:miter lim="800000"/>
            <a:headEnd/>
            <a:tailEnd/>
          </a:ln>
          <a:effectLst/>
        </p:spPr>
        <p:txBody>
          <a:bodyPr wrap="none">
            <a:spAutoFit/>
          </a:bodyPr>
          <a:lstStyle/>
          <a:p>
            <a:pPr>
              <a:spcBef>
                <a:spcPct val="50000"/>
              </a:spcBef>
              <a:defRPr/>
            </a:pPr>
            <a:r>
              <a:rPr lang="en-US" sz="1000" dirty="0" smtClean="0">
                <a:latin typeface="Arial" charset="0"/>
                <a:cs typeface="Arial" charset="0"/>
              </a:rPr>
              <a:t>CMMI </a:t>
            </a:r>
            <a:r>
              <a:rPr lang="en-US" sz="1000" dirty="0">
                <a:latin typeface="Arial" charset="0"/>
                <a:cs typeface="Arial" charset="0"/>
              </a:rPr>
              <a:t>vs. ISO, Sarbanes</a:t>
            </a:r>
            <a:r>
              <a:rPr lang="en-US" dirty="0">
                <a:solidFill>
                  <a:schemeClr val="bg1"/>
                </a:solidFill>
                <a:latin typeface="Arial" charset="0"/>
                <a:cs typeface="Arial" charset="0"/>
              </a:rPr>
              <a:t> </a:t>
            </a:r>
            <a:r>
              <a:rPr lang="en-US" sz="1000" dirty="0">
                <a:latin typeface="Arial" charset="0"/>
                <a:cs typeface="Arial" charset="0"/>
              </a:rPr>
              <a:t>Oxley</a:t>
            </a:r>
          </a:p>
        </p:txBody>
      </p:sp>
      <p:cxnSp>
        <p:nvCxnSpPr>
          <p:cNvPr id="3078" name="Straight Connector 15"/>
          <p:cNvCxnSpPr>
            <a:cxnSpLocks noChangeShapeType="1"/>
          </p:cNvCxnSpPr>
          <p:nvPr userDrawn="1"/>
        </p:nvCxnSpPr>
        <p:spPr bwMode="auto">
          <a:xfrm>
            <a:off x="152400" y="6324600"/>
            <a:ext cx="8839200" cy="0"/>
          </a:xfrm>
          <a:prstGeom prst="line">
            <a:avLst/>
          </a:prstGeom>
          <a:noFill/>
          <a:ln w="15875" algn="ctr">
            <a:solidFill>
              <a:schemeClr val="tx1"/>
            </a:solidFill>
            <a:round/>
            <a:headEnd/>
            <a:tailEnd/>
          </a:ln>
        </p:spPr>
      </p:cxnSp>
    </p:spTree>
  </p:cSld>
  <p:clrMap bg1="lt1" tx1="dk1" bg2="lt2" tx2="dk2" accent1="accent1" accent2="accent2" accent3="accent3" accent4="accent4" accent5="accent5" accent6="accent6" hlink="hlink" folHlink="folHlink"/>
  <p:sldLayoutIdLst>
    <p:sldLayoutId id="2147483807"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Lst>
  <p:transition>
    <p:wipe dir="r"/>
  </p:transition>
  <p:timing>
    <p:tnLst>
      <p:par>
        <p:cTn id="1" dur="indefinite" restart="never" nodeType="tmRoot"/>
      </p:par>
    </p:tnLst>
  </p:timing>
  <p:txStyles>
    <p:titleStyle>
      <a:lvl1pPr algn="l" rtl="0" eaLnBrk="0" fontAlgn="base" hangingPunct="0">
        <a:lnSpc>
          <a:spcPct val="95000"/>
        </a:lnSpc>
        <a:spcBef>
          <a:spcPct val="0"/>
        </a:spcBef>
        <a:spcAft>
          <a:spcPct val="0"/>
        </a:spcAft>
        <a:defRPr sz="2800">
          <a:solidFill>
            <a:schemeClr val="tx2"/>
          </a:solidFill>
          <a:latin typeface="+mj-lt"/>
          <a:ea typeface="+mj-ea"/>
          <a:cs typeface="+mj-cs"/>
        </a:defRPr>
      </a:lvl1pPr>
      <a:lvl2pPr algn="l" rtl="0" eaLnBrk="0" fontAlgn="base" hangingPunct="0">
        <a:lnSpc>
          <a:spcPct val="95000"/>
        </a:lnSpc>
        <a:spcBef>
          <a:spcPct val="0"/>
        </a:spcBef>
        <a:spcAft>
          <a:spcPct val="0"/>
        </a:spcAft>
        <a:defRPr sz="2800">
          <a:solidFill>
            <a:schemeClr val="tx2"/>
          </a:solidFill>
          <a:latin typeface="Verdana" pitchFamily="34" charset="0"/>
          <a:ea typeface="MS PGothic" pitchFamily="34" charset="-128"/>
          <a:cs typeface="Arial" charset="0"/>
        </a:defRPr>
      </a:lvl2pPr>
      <a:lvl3pPr algn="l" rtl="0" eaLnBrk="0" fontAlgn="base" hangingPunct="0">
        <a:lnSpc>
          <a:spcPct val="95000"/>
        </a:lnSpc>
        <a:spcBef>
          <a:spcPct val="0"/>
        </a:spcBef>
        <a:spcAft>
          <a:spcPct val="0"/>
        </a:spcAft>
        <a:defRPr sz="2800">
          <a:solidFill>
            <a:schemeClr val="tx2"/>
          </a:solidFill>
          <a:latin typeface="Verdana" pitchFamily="34" charset="0"/>
          <a:ea typeface="MS PGothic" pitchFamily="34" charset="-128"/>
          <a:cs typeface="Arial" charset="0"/>
        </a:defRPr>
      </a:lvl3pPr>
      <a:lvl4pPr algn="l" rtl="0" eaLnBrk="0" fontAlgn="base" hangingPunct="0">
        <a:lnSpc>
          <a:spcPct val="95000"/>
        </a:lnSpc>
        <a:spcBef>
          <a:spcPct val="0"/>
        </a:spcBef>
        <a:spcAft>
          <a:spcPct val="0"/>
        </a:spcAft>
        <a:defRPr sz="2800">
          <a:solidFill>
            <a:schemeClr val="tx2"/>
          </a:solidFill>
          <a:latin typeface="Verdana" pitchFamily="34" charset="0"/>
          <a:ea typeface="MS PGothic" pitchFamily="34" charset="-128"/>
          <a:cs typeface="Arial" charset="0"/>
        </a:defRPr>
      </a:lvl4pPr>
      <a:lvl5pPr algn="l" rtl="0" eaLnBrk="0" fontAlgn="base" hangingPunct="0">
        <a:lnSpc>
          <a:spcPct val="95000"/>
        </a:lnSpc>
        <a:spcBef>
          <a:spcPct val="0"/>
        </a:spcBef>
        <a:spcAft>
          <a:spcPct val="0"/>
        </a:spcAft>
        <a:defRPr sz="2800">
          <a:solidFill>
            <a:schemeClr val="tx2"/>
          </a:solidFill>
          <a:latin typeface="Verdana" pitchFamily="34" charset="0"/>
          <a:ea typeface="MS PGothic" pitchFamily="34" charset="-128"/>
          <a:cs typeface="Arial" charset="0"/>
        </a:defRPr>
      </a:lvl5pPr>
      <a:lvl6pPr marL="457200" algn="l" rtl="0" fontAlgn="base">
        <a:lnSpc>
          <a:spcPct val="95000"/>
        </a:lnSpc>
        <a:spcBef>
          <a:spcPct val="0"/>
        </a:spcBef>
        <a:spcAft>
          <a:spcPct val="0"/>
        </a:spcAft>
        <a:defRPr sz="2800">
          <a:solidFill>
            <a:schemeClr val="tx2"/>
          </a:solidFill>
          <a:latin typeface="Verdana" pitchFamily="34" charset="0"/>
          <a:ea typeface="MS PGothic" pitchFamily="34" charset="-128"/>
          <a:cs typeface="Arial" charset="0"/>
        </a:defRPr>
      </a:lvl6pPr>
      <a:lvl7pPr marL="914400" algn="l" rtl="0" fontAlgn="base">
        <a:lnSpc>
          <a:spcPct val="95000"/>
        </a:lnSpc>
        <a:spcBef>
          <a:spcPct val="0"/>
        </a:spcBef>
        <a:spcAft>
          <a:spcPct val="0"/>
        </a:spcAft>
        <a:defRPr sz="2800">
          <a:solidFill>
            <a:schemeClr val="tx2"/>
          </a:solidFill>
          <a:latin typeface="Verdana" pitchFamily="34" charset="0"/>
          <a:ea typeface="MS PGothic" pitchFamily="34" charset="-128"/>
          <a:cs typeface="Arial" charset="0"/>
        </a:defRPr>
      </a:lvl7pPr>
      <a:lvl8pPr marL="1371600" algn="l" rtl="0" fontAlgn="base">
        <a:lnSpc>
          <a:spcPct val="95000"/>
        </a:lnSpc>
        <a:spcBef>
          <a:spcPct val="0"/>
        </a:spcBef>
        <a:spcAft>
          <a:spcPct val="0"/>
        </a:spcAft>
        <a:defRPr sz="2800">
          <a:solidFill>
            <a:schemeClr val="tx2"/>
          </a:solidFill>
          <a:latin typeface="Verdana" pitchFamily="34" charset="0"/>
          <a:ea typeface="MS PGothic" pitchFamily="34" charset="-128"/>
          <a:cs typeface="Arial" charset="0"/>
        </a:defRPr>
      </a:lvl8pPr>
      <a:lvl9pPr marL="1828800" algn="l" rtl="0" fontAlgn="base">
        <a:lnSpc>
          <a:spcPct val="95000"/>
        </a:lnSpc>
        <a:spcBef>
          <a:spcPct val="0"/>
        </a:spcBef>
        <a:spcAft>
          <a:spcPct val="0"/>
        </a:spcAft>
        <a:defRPr sz="2800">
          <a:solidFill>
            <a:schemeClr val="tx2"/>
          </a:solidFill>
          <a:latin typeface="Verdana" pitchFamily="34" charset="0"/>
          <a:ea typeface="MS PGothic" pitchFamily="34" charset="-128"/>
          <a:cs typeface="Arial" charset="0"/>
        </a:defRPr>
      </a:lvl9pPr>
    </p:titleStyle>
    <p:bodyStyle>
      <a:lvl1pPr marL="342900" indent="-342900" algn="l" rtl="0" eaLnBrk="0" fontAlgn="base" hangingPunct="0">
        <a:lnSpc>
          <a:spcPct val="95000"/>
        </a:lnSpc>
        <a:spcBef>
          <a:spcPct val="35000"/>
        </a:spcBef>
        <a:spcAft>
          <a:spcPct val="0"/>
        </a:spcAft>
        <a:buClr>
          <a:schemeClr val="tx1"/>
        </a:buClr>
        <a:defRPr sz="2000">
          <a:solidFill>
            <a:schemeClr val="tx1"/>
          </a:solidFill>
          <a:latin typeface="+mn-lt"/>
          <a:ea typeface="+mn-ea"/>
          <a:cs typeface="+mn-cs"/>
        </a:defRPr>
      </a:lvl1pPr>
      <a:lvl2pPr marL="292100" indent="-177800" algn="l" rtl="0" eaLnBrk="0" fontAlgn="base" hangingPunct="0">
        <a:lnSpc>
          <a:spcPct val="95000"/>
        </a:lnSpc>
        <a:spcBef>
          <a:spcPct val="35000"/>
        </a:spcBef>
        <a:spcAft>
          <a:spcPct val="0"/>
        </a:spcAft>
        <a:buClr>
          <a:schemeClr val="tx1"/>
        </a:buClr>
        <a:buSzPct val="90000"/>
        <a:buChar char="•"/>
        <a:defRPr>
          <a:solidFill>
            <a:schemeClr val="tx1"/>
          </a:solidFill>
          <a:latin typeface="+mn-lt"/>
          <a:ea typeface="+mn-ea"/>
          <a:cs typeface="+mn-cs"/>
        </a:defRPr>
      </a:lvl2pPr>
      <a:lvl3pPr marL="571500" indent="-165100" algn="l" rtl="0" eaLnBrk="0" fontAlgn="base" hangingPunct="0">
        <a:lnSpc>
          <a:spcPct val="95000"/>
        </a:lnSpc>
        <a:spcBef>
          <a:spcPct val="35000"/>
        </a:spcBef>
        <a:spcAft>
          <a:spcPct val="0"/>
        </a:spcAft>
        <a:buClr>
          <a:schemeClr val="tx1"/>
        </a:buClr>
        <a:buFont typeface="Verdana" pitchFamily="34" charset="0"/>
        <a:buChar char="–"/>
        <a:defRPr>
          <a:solidFill>
            <a:schemeClr val="tx1"/>
          </a:solidFill>
          <a:latin typeface="+mn-lt"/>
          <a:ea typeface="+mn-ea"/>
          <a:cs typeface="+mn-cs"/>
        </a:defRPr>
      </a:lvl3pPr>
      <a:lvl4pPr marL="808038" indent="-122238" algn="l" rtl="0" eaLnBrk="0" fontAlgn="base" hangingPunct="0">
        <a:lnSpc>
          <a:spcPct val="95000"/>
        </a:lnSpc>
        <a:spcBef>
          <a:spcPct val="35000"/>
        </a:spcBef>
        <a:spcAft>
          <a:spcPct val="0"/>
        </a:spcAft>
        <a:buClr>
          <a:schemeClr val="tx1"/>
        </a:buClr>
        <a:buSzPct val="70000"/>
        <a:buChar char="•"/>
        <a:defRPr>
          <a:solidFill>
            <a:schemeClr val="tx1"/>
          </a:solidFill>
          <a:latin typeface="+mn-lt"/>
          <a:ea typeface="+mn-ea"/>
          <a:cs typeface="+mn-cs"/>
        </a:defRPr>
      </a:lvl4pPr>
      <a:lvl5pPr marL="1085850" indent="-163513" algn="l" rtl="0" eaLnBrk="0" fontAlgn="base" hangingPunct="0">
        <a:lnSpc>
          <a:spcPct val="95000"/>
        </a:lnSpc>
        <a:spcBef>
          <a:spcPct val="35000"/>
        </a:spcBef>
        <a:spcAft>
          <a:spcPct val="0"/>
        </a:spcAft>
        <a:buClr>
          <a:schemeClr val="tx1"/>
        </a:buClr>
        <a:buSzPct val="85000"/>
        <a:buFont typeface="Verdana" pitchFamily="34" charset="0"/>
        <a:buChar char="»"/>
        <a:defRPr>
          <a:solidFill>
            <a:schemeClr val="tx1"/>
          </a:solidFill>
          <a:latin typeface="+mn-lt"/>
          <a:ea typeface="+mn-ea"/>
          <a:cs typeface="+mn-cs"/>
        </a:defRPr>
      </a:lvl5pPr>
      <a:lvl6pPr marL="1543050" indent="-163513" algn="l" rtl="0" fontAlgn="base">
        <a:lnSpc>
          <a:spcPct val="95000"/>
        </a:lnSpc>
        <a:spcBef>
          <a:spcPct val="35000"/>
        </a:spcBef>
        <a:spcAft>
          <a:spcPct val="0"/>
        </a:spcAft>
        <a:buClr>
          <a:schemeClr val="tx1"/>
        </a:buClr>
        <a:buSzPct val="85000"/>
        <a:buFont typeface="Verdana" pitchFamily="34" charset="0"/>
        <a:buChar char="»"/>
        <a:defRPr>
          <a:solidFill>
            <a:schemeClr val="tx1"/>
          </a:solidFill>
          <a:latin typeface="+mn-lt"/>
          <a:ea typeface="+mn-ea"/>
          <a:cs typeface="+mn-cs"/>
        </a:defRPr>
      </a:lvl6pPr>
      <a:lvl7pPr marL="2000250" indent="-163513" algn="l" rtl="0" fontAlgn="base">
        <a:lnSpc>
          <a:spcPct val="95000"/>
        </a:lnSpc>
        <a:spcBef>
          <a:spcPct val="35000"/>
        </a:spcBef>
        <a:spcAft>
          <a:spcPct val="0"/>
        </a:spcAft>
        <a:buClr>
          <a:schemeClr val="tx1"/>
        </a:buClr>
        <a:buSzPct val="85000"/>
        <a:buFont typeface="Verdana" pitchFamily="34" charset="0"/>
        <a:buChar char="»"/>
        <a:defRPr>
          <a:solidFill>
            <a:schemeClr val="tx1"/>
          </a:solidFill>
          <a:latin typeface="+mn-lt"/>
          <a:ea typeface="+mn-ea"/>
          <a:cs typeface="+mn-cs"/>
        </a:defRPr>
      </a:lvl7pPr>
      <a:lvl8pPr marL="2457450" indent="-163513" algn="l" rtl="0" fontAlgn="base">
        <a:lnSpc>
          <a:spcPct val="95000"/>
        </a:lnSpc>
        <a:spcBef>
          <a:spcPct val="35000"/>
        </a:spcBef>
        <a:spcAft>
          <a:spcPct val="0"/>
        </a:spcAft>
        <a:buClr>
          <a:schemeClr val="tx1"/>
        </a:buClr>
        <a:buSzPct val="85000"/>
        <a:buFont typeface="Verdana" pitchFamily="34" charset="0"/>
        <a:buChar char="»"/>
        <a:defRPr>
          <a:solidFill>
            <a:schemeClr val="tx1"/>
          </a:solidFill>
          <a:latin typeface="+mn-lt"/>
          <a:ea typeface="+mn-ea"/>
          <a:cs typeface="+mn-cs"/>
        </a:defRPr>
      </a:lvl8pPr>
      <a:lvl9pPr marL="2914650" indent="-163513" algn="l" rtl="0" fontAlgn="base">
        <a:lnSpc>
          <a:spcPct val="95000"/>
        </a:lnSpc>
        <a:spcBef>
          <a:spcPct val="35000"/>
        </a:spcBef>
        <a:spcAft>
          <a:spcPct val="0"/>
        </a:spcAft>
        <a:buClr>
          <a:schemeClr val="tx1"/>
        </a:buClr>
        <a:buSzPct val="85000"/>
        <a:buFont typeface="Verdana" pitchFamily="34" charset="0"/>
        <a:buChar char="»"/>
        <a:defRPr>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3.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defTabSz="992188" eaLnBrk="1" hangingPunct="1"/>
            <a:r>
              <a:rPr lang="en-US" sz="2800" dirty="0" smtClean="0"/>
              <a:t>CMMI vs. ISO</a:t>
            </a:r>
          </a:p>
        </p:txBody>
      </p:sp>
      <p:sp>
        <p:nvSpPr>
          <p:cNvPr id="5123" name="Rectangle 3"/>
          <p:cNvSpPr>
            <a:spLocks noGrp="1" noChangeArrowheads="1"/>
          </p:cNvSpPr>
          <p:nvPr>
            <p:ph type="subTitle" idx="1"/>
          </p:nvPr>
        </p:nvSpPr>
        <p:spPr>
          <a:xfrm>
            <a:off x="4572000" y="4800600"/>
            <a:ext cx="3124200" cy="381000"/>
          </a:xfrm>
        </p:spPr>
        <p:txBody>
          <a:bodyPr/>
          <a:lstStyle/>
          <a:p>
            <a:pPr marL="0" indent="0" defTabSz="992188" eaLnBrk="1" hangingPunct="1"/>
            <a:r>
              <a:rPr lang="en-US" smtClean="0"/>
              <a:t>David S. Craft CIRM, PMP</a:t>
            </a:r>
          </a:p>
        </p:txBody>
      </p:sp>
      <p:pic>
        <p:nvPicPr>
          <p:cNvPr id="5124" name="Picture 7" descr="_low__200380358-001_11"/>
          <p:cNvPicPr>
            <a:picLocks noChangeAspect="1" noChangeArrowheads="1"/>
          </p:cNvPicPr>
          <p:nvPr/>
        </p:nvPicPr>
        <p:blipFill>
          <a:blip r:embed="rId3" cstate="print"/>
          <a:srcRect/>
          <a:stretch>
            <a:fillRect/>
          </a:stretch>
        </p:blipFill>
        <p:spPr bwMode="auto">
          <a:xfrm>
            <a:off x="3200400" y="1143000"/>
            <a:ext cx="2743200" cy="2514600"/>
          </a:xfrm>
          <a:prstGeom prst="rect">
            <a:avLst/>
          </a:prstGeom>
          <a:noFill/>
          <a:ln w="9525">
            <a:noFill/>
            <a:miter lim="800000"/>
            <a:headEnd/>
            <a:tailEnd/>
          </a:ln>
        </p:spPr>
      </p:pic>
      <p:pic>
        <p:nvPicPr>
          <p:cNvPr id="5125" name="Picture 8" descr="_low__assembly%20line"/>
          <p:cNvPicPr>
            <a:picLocks noChangeAspect="1" noChangeArrowheads="1"/>
          </p:cNvPicPr>
          <p:nvPr/>
        </p:nvPicPr>
        <p:blipFill>
          <a:blip r:embed="rId4" cstate="print"/>
          <a:srcRect/>
          <a:stretch>
            <a:fillRect/>
          </a:stretch>
        </p:blipFill>
        <p:spPr bwMode="auto">
          <a:xfrm>
            <a:off x="0" y="1143000"/>
            <a:ext cx="3200400" cy="2514600"/>
          </a:xfrm>
          <a:prstGeom prst="rect">
            <a:avLst/>
          </a:prstGeom>
          <a:noFill/>
          <a:ln w="9525">
            <a:noFill/>
            <a:miter lim="800000"/>
            <a:headEnd/>
            <a:tailEnd/>
          </a:ln>
        </p:spPr>
      </p:pic>
      <p:pic>
        <p:nvPicPr>
          <p:cNvPr id="5126" name="Picture 9" descr="_low__AB19374_10"/>
          <p:cNvPicPr>
            <a:picLocks noChangeAspect="1" noChangeArrowheads="1"/>
          </p:cNvPicPr>
          <p:nvPr/>
        </p:nvPicPr>
        <p:blipFill>
          <a:blip r:embed="rId5" cstate="print"/>
          <a:srcRect/>
          <a:stretch>
            <a:fillRect/>
          </a:stretch>
        </p:blipFill>
        <p:spPr bwMode="auto">
          <a:xfrm>
            <a:off x="5848350" y="1143000"/>
            <a:ext cx="3295650" cy="25146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9139" y="1295400"/>
            <a:ext cx="6998712" cy="1200329"/>
          </a:xfrm>
          <a:prstGeom prst="rect">
            <a:avLst/>
          </a:prstGeom>
          <a:noFill/>
        </p:spPr>
        <p:txBody>
          <a:bodyPr wrap="none" rtlCol="0">
            <a:spAutoFit/>
          </a:bodyPr>
          <a:lstStyle/>
          <a:p>
            <a:pPr algn="ctr"/>
            <a:r>
              <a:rPr lang="en-US" sz="3600" dirty="0" smtClean="0">
                <a:latin typeface="Times New Roman" pitchFamily="18" charset="0"/>
                <a:cs typeface="Times New Roman" pitchFamily="18" charset="0"/>
              </a:rPr>
              <a:t>ISO</a:t>
            </a:r>
          </a:p>
          <a:p>
            <a:pPr algn="ctr"/>
            <a:r>
              <a:rPr lang="en-US" sz="3600" dirty="0" smtClean="0">
                <a:latin typeface="Times New Roman" pitchFamily="18" charset="0"/>
                <a:cs typeface="Times New Roman" pitchFamily="18" charset="0"/>
              </a:rPr>
              <a:t>International Standards Organization</a:t>
            </a:r>
            <a:endParaRPr lang="en-US" sz="3600" dirty="0">
              <a:latin typeface="Times New Roman" pitchFamily="18" charset="0"/>
              <a:cs typeface="Times New Roman" pitchFamily="18" charset="0"/>
            </a:endParaRP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15900" y="180975"/>
            <a:ext cx="8470900" cy="1038225"/>
          </a:xfrm>
        </p:spPr>
        <p:txBody>
          <a:bodyPr/>
          <a:lstStyle/>
          <a:p>
            <a:pPr eaLnBrk="1" hangingPunct="1"/>
            <a:r>
              <a:rPr lang="en-US" dirty="0" smtClean="0"/>
              <a:t>Meet The International Organization for</a:t>
            </a:r>
            <a:br>
              <a:rPr lang="en-US" dirty="0" smtClean="0"/>
            </a:br>
            <a:r>
              <a:rPr lang="en-US" dirty="0" smtClean="0"/>
              <a:t>Standardization (ISO) </a:t>
            </a:r>
          </a:p>
        </p:txBody>
      </p:sp>
      <p:sp>
        <p:nvSpPr>
          <p:cNvPr id="17411" name="Rectangle 3"/>
          <p:cNvSpPr>
            <a:spLocks noGrp="1" noChangeArrowheads="1"/>
          </p:cNvSpPr>
          <p:nvPr>
            <p:ph type="body" idx="1"/>
          </p:nvPr>
        </p:nvSpPr>
        <p:spPr>
          <a:xfrm>
            <a:off x="914400" y="1600200"/>
            <a:ext cx="7315200" cy="3810000"/>
          </a:xfrm>
        </p:spPr>
        <p:txBody>
          <a:bodyPr/>
          <a:lstStyle/>
          <a:p>
            <a:pPr marL="233363" indent="-233363">
              <a:buFont typeface="Arial" pitchFamily="34" charset="0"/>
              <a:buChar char="•"/>
            </a:pPr>
            <a:r>
              <a:rPr lang="en-US" kern="1200" dirty="0" smtClean="0">
                <a:latin typeface="Times New Roman" pitchFamily="18" charset="0"/>
                <a:cs typeface="Times New Roman" pitchFamily="18" charset="0"/>
              </a:rPr>
              <a:t>ISO – a nongovernmental organization – is a network of the national standards bodies of some 160 countries, one per country, from all regions of the world, including developed, developing and transitional economies</a:t>
            </a:r>
            <a:r>
              <a:rPr lang="en-US" dirty="0" smtClean="0"/>
              <a:t>.</a:t>
            </a:r>
          </a:p>
          <a:p>
            <a:pPr marL="233363" indent="-233363">
              <a:buFont typeface="Arial" pitchFamily="34" charset="0"/>
              <a:buChar char="•"/>
            </a:pPr>
            <a:r>
              <a:rPr lang="en-US" kern="1200" dirty="0" smtClean="0">
                <a:latin typeface="Times New Roman" pitchFamily="18" charset="0"/>
                <a:cs typeface="Times New Roman" pitchFamily="18" charset="0"/>
              </a:rPr>
              <a:t>ISO is a global network that identifies what International Standards are required by business, government and society, develops them in partnership with the sectors that will put them to use, adopts them by transparent procedures based on national input and delivers them to be implemented worldwide.</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15900" y="344488"/>
            <a:ext cx="8470900" cy="488950"/>
          </a:xfrm>
        </p:spPr>
        <p:txBody>
          <a:bodyPr/>
          <a:lstStyle/>
          <a:p>
            <a:pPr defTabSz="992188" eaLnBrk="1" hangingPunct="1"/>
            <a:r>
              <a:rPr lang="en-US" dirty="0" smtClean="0"/>
              <a:t>What are </a:t>
            </a:r>
            <a:r>
              <a:rPr lang="en-US" dirty="0" smtClean="0">
                <a:solidFill>
                  <a:schemeClr val="tx1"/>
                </a:solidFill>
                <a:ea typeface="Arial Unicode MS" pitchFamily="34" charset="-128"/>
                <a:cs typeface="Arial Unicode MS" pitchFamily="34" charset="-128"/>
              </a:rPr>
              <a:t>standards</a:t>
            </a:r>
            <a:r>
              <a:rPr lang="en-US" dirty="0" smtClean="0"/>
              <a:t>?</a:t>
            </a:r>
            <a:r>
              <a:rPr lang="en-US" sz="1800" dirty="0" smtClean="0">
                <a:solidFill>
                  <a:schemeClr val="tx1"/>
                </a:solidFill>
                <a:latin typeface="Times New Roman" pitchFamily="18" charset="0"/>
              </a:rPr>
              <a:t/>
            </a:r>
            <a:br>
              <a:rPr lang="en-US" sz="1800" dirty="0" smtClean="0">
                <a:solidFill>
                  <a:schemeClr val="tx1"/>
                </a:solidFill>
                <a:latin typeface="Times New Roman" pitchFamily="18" charset="0"/>
              </a:rPr>
            </a:br>
            <a:endParaRPr lang="en-US" sz="1800" dirty="0" smtClean="0">
              <a:solidFill>
                <a:schemeClr val="tx1"/>
              </a:solidFill>
              <a:latin typeface="Times New Roman" pitchFamily="18" charset="0"/>
            </a:endParaRPr>
          </a:p>
        </p:txBody>
      </p:sp>
      <p:grpSp>
        <p:nvGrpSpPr>
          <p:cNvPr id="18435" name="Group 4"/>
          <p:cNvGrpSpPr>
            <a:grpSpLocks/>
          </p:cNvGrpSpPr>
          <p:nvPr/>
        </p:nvGrpSpPr>
        <p:grpSpPr bwMode="auto">
          <a:xfrm>
            <a:off x="479425" y="1211120"/>
            <a:ext cx="7526338" cy="4086122"/>
            <a:chOff x="0" y="-97"/>
            <a:chExt cx="3467" cy="4086122"/>
          </a:xfrm>
        </p:grpSpPr>
        <p:sp>
          <p:nvSpPr>
            <p:cNvPr id="18436" name="Rectangle 5"/>
            <p:cNvSpPr>
              <a:spLocks noChangeArrowheads="1"/>
            </p:cNvSpPr>
            <p:nvPr/>
          </p:nvSpPr>
          <p:spPr bwMode="auto">
            <a:xfrm>
              <a:off x="0" y="0"/>
              <a:ext cx="3465" cy="0"/>
            </a:xfrm>
            <a:prstGeom prst="rect">
              <a:avLst/>
            </a:prstGeom>
            <a:noFill/>
            <a:ln w="9525">
              <a:noFill/>
              <a:miter lim="800000"/>
              <a:headEnd/>
              <a:tailEnd/>
            </a:ln>
          </p:spPr>
          <p:txBody>
            <a:bodyPr>
              <a:spAutoFit/>
            </a:bodyPr>
            <a:lstStyle/>
            <a:p>
              <a:pPr eaLnBrk="0" hangingPunct="0"/>
              <a:endParaRPr lang="en-US"/>
            </a:p>
          </p:txBody>
        </p:sp>
        <p:grpSp>
          <p:nvGrpSpPr>
            <p:cNvPr id="18437" name="Group 6"/>
            <p:cNvGrpSpPr>
              <a:grpSpLocks/>
            </p:cNvGrpSpPr>
            <p:nvPr/>
          </p:nvGrpSpPr>
          <p:grpSpPr bwMode="auto">
            <a:xfrm>
              <a:off x="0" y="-97"/>
              <a:ext cx="3467" cy="4086122"/>
              <a:chOff x="0" y="-97"/>
              <a:chExt cx="3467" cy="4086122"/>
            </a:xfrm>
          </p:grpSpPr>
          <p:sp>
            <p:nvSpPr>
              <p:cNvPr id="18438" name="Rectangle 7"/>
              <p:cNvSpPr>
                <a:spLocks noChangeArrowheads="1"/>
              </p:cNvSpPr>
              <p:nvPr/>
            </p:nvSpPr>
            <p:spPr bwMode="auto">
              <a:xfrm>
                <a:off x="0" y="0"/>
                <a:ext cx="3267" cy="0"/>
              </a:xfrm>
              <a:prstGeom prst="rect">
                <a:avLst/>
              </a:prstGeom>
              <a:noFill/>
              <a:ln w="9525">
                <a:noFill/>
                <a:miter lim="800000"/>
                <a:headEnd/>
                <a:tailEnd/>
              </a:ln>
            </p:spPr>
            <p:txBody>
              <a:bodyPr>
                <a:spAutoFit/>
              </a:bodyPr>
              <a:lstStyle/>
              <a:p>
                <a:pPr eaLnBrk="0" hangingPunct="0"/>
                <a:endParaRPr lang="en-US"/>
              </a:p>
            </p:txBody>
          </p:sp>
          <p:sp>
            <p:nvSpPr>
              <p:cNvPr id="18439" name="Rectangle 8"/>
              <p:cNvSpPr>
                <a:spLocks noChangeArrowheads="1"/>
              </p:cNvSpPr>
              <p:nvPr/>
            </p:nvSpPr>
            <p:spPr bwMode="auto">
              <a:xfrm>
                <a:off x="200" y="-97"/>
                <a:ext cx="3267" cy="4086122"/>
              </a:xfrm>
              <a:prstGeom prst="rect">
                <a:avLst/>
              </a:prstGeom>
              <a:noFill/>
              <a:ln w="9525">
                <a:noFill/>
                <a:miter lim="800000"/>
                <a:headEnd/>
                <a:tailEnd/>
              </a:ln>
            </p:spPr>
            <p:txBody>
              <a:bodyPr lIns="84204" tIns="42102" rIns="84204" bIns="42102">
                <a:spAutoFit/>
              </a:bodyPr>
              <a:lstStyle/>
              <a:p>
                <a:pPr defTabSz="841375" eaLnBrk="0" hangingPunct="0"/>
                <a:r>
                  <a:rPr lang="en-US" sz="2000" dirty="0">
                    <a:latin typeface="Times New Roman" pitchFamily="18" charset="0"/>
                    <a:cs typeface="Times New Roman" pitchFamily="18" charset="0"/>
                  </a:rPr>
                  <a:t>Standards are documented agreements containing technical specifications or other precise criteria to be used consistently as rules, guidelines, or definitions of characteristics, to ensure that materials, products, processes and services are fit for their purpose.</a:t>
                </a:r>
              </a:p>
              <a:p>
                <a:pPr defTabSz="841375" eaLnBrk="0" hangingPunct="0"/>
                <a:endParaRPr lang="en-US" sz="2000" dirty="0">
                  <a:latin typeface="Times New Roman" pitchFamily="18" charset="0"/>
                  <a:cs typeface="Times New Roman" pitchFamily="18" charset="0"/>
                </a:endParaRPr>
              </a:p>
              <a:p>
                <a:pPr defTabSz="841375" eaLnBrk="0" hangingPunct="0"/>
                <a:r>
                  <a:rPr lang="en-US" sz="2000" dirty="0">
                    <a:latin typeface="Times New Roman" pitchFamily="18" charset="0"/>
                    <a:cs typeface="Times New Roman" pitchFamily="18" charset="0"/>
                  </a:rPr>
                  <a:t>For example, the format of the credit cards, phone cards, and "smart" cards that have become commonplace is derived from an ISO International Standard. Adhering to the standard, which defines such features as an optimal thickness (0,76 mm), means that the cards can be used worldwide.</a:t>
                </a:r>
              </a:p>
              <a:p>
                <a:pPr defTabSz="841375" eaLnBrk="0" hangingPunct="0"/>
                <a:endParaRPr lang="en-US" sz="2000" dirty="0">
                  <a:latin typeface="Times New Roman" pitchFamily="18" charset="0"/>
                  <a:cs typeface="Times New Roman" pitchFamily="18" charset="0"/>
                </a:endParaRPr>
              </a:p>
              <a:p>
                <a:pPr defTabSz="841375" eaLnBrk="0" hangingPunct="0"/>
                <a:endParaRPr lang="en-US" sz="2000" dirty="0">
                  <a:latin typeface="Times New Roman" pitchFamily="18" charset="0"/>
                  <a:cs typeface="Times New Roman" pitchFamily="18" charset="0"/>
                </a:endParaRPr>
              </a:p>
              <a:p>
                <a:pPr defTabSz="841375" eaLnBrk="0" hangingPunct="0"/>
                <a:endParaRPr lang="en-US" sz="2000" dirty="0">
                  <a:latin typeface="Verdana" pitchFamily="34" charset="0"/>
                  <a:cs typeface="Times New Roman" pitchFamily="18" charset="0"/>
                </a:endParaRPr>
              </a:p>
            </p:txBody>
          </p:sp>
        </p:grpSp>
      </p:gr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838200"/>
            <a:ext cx="7924800" cy="5172075"/>
          </a:xfrm>
        </p:spPr>
        <p:txBody>
          <a:bodyPr/>
          <a:lstStyle/>
          <a:p>
            <a:pPr>
              <a:buFont typeface="Arial" pitchFamily="34" charset="0"/>
              <a:buChar char="•"/>
            </a:pPr>
            <a:r>
              <a:rPr lang="en-US" dirty="0" smtClean="0">
                <a:latin typeface="Times New Roman" pitchFamily="18" charset="0"/>
                <a:cs typeface="Times New Roman" pitchFamily="18" charset="0"/>
              </a:rPr>
              <a:t>The ISO 9000 family addresses various aspects of quality management and contains some of ISO’s best known standards. The standards provide guidance and tools for companies and organizations who want to ensure that their products and services consistently meet customer’s requirements, and that quality is consistently improved.</a:t>
            </a:r>
          </a:p>
          <a:p>
            <a:pPr>
              <a:buFont typeface="Arial" pitchFamily="34" charset="0"/>
              <a:buChar char="•"/>
            </a:pPr>
            <a:r>
              <a:rPr lang="en-US" dirty="0" smtClean="0">
                <a:latin typeface="Times New Roman" pitchFamily="18" charset="0"/>
                <a:cs typeface="Times New Roman" pitchFamily="18" charset="0"/>
              </a:rPr>
              <a:t>There are many standards in the ISO 9000 family, including:</a:t>
            </a:r>
          </a:p>
          <a:p>
            <a:pPr marL="569913" lvl="1" indent="-455613">
              <a:buFont typeface="Arial" pitchFamily="34" charset="0"/>
              <a:buChar char="•"/>
            </a:pPr>
            <a:r>
              <a:rPr lang="en-US" dirty="0" smtClean="0">
                <a:latin typeface="Times New Roman" pitchFamily="18" charset="0"/>
                <a:cs typeface="Times New Roman" pitchFamily="18" charset="0"/>
              </a:rPr>
              <a:t>ISO 9001:2008 - sets out the requirements of a quality management system</a:t>
            </a:r>
          </a:p>
          <a:p>
            <a:pPr marL="569913" lvl="1" indent="-455613">
              <a:buFont typeface="Arial" pitchFamily="34" charset="0"/>
              <a:buChar char="•"/>
            </a:pPr>
            <a:r>
              <a:rPr lang="en-US" dirty="0" smtClean="0">
                <a:latin typeface="Times New Roman" pitchFamily="18" charset="0"/>
                <a:cs typeface="Times New Roman" pitchFamily="18" charset="0"/>
              </a:rPr>
              <a:t>ISO 9000:2005 - covers the basic concepts and language</a:t>
            </a:r>
          </a:p>
          <a:p>
            <a:pPr marL="569913" lvl="1" indent="-455613">
              <a:buFont typeface="Arial" pitchFamily="34" charset="0"/>
              <a:buChar char="•"/>
            </a:pPr>
            <a:r>
              <a:rPr lang="en-US" dirty="0" smtClean="0">
                <a:latin typeface="Times New Roman" pitchFamily="18" charset="0"/>
                <a:cs typeface="Times New Roman" pitchFamily="18" charset="0"/>
              </a:rPr>
              <a:t>ISO 9004:2009 - focuses on how to make a quality management system more efficient and effective</a:t>
            </a:r>
          </a:p>
          <a:p>
            <a:pPr marL="569913" lvl="1" indent="-455613">
              <a:buFont typeface="Arial" pitchFamily="34" charset="0"/>
              <a:buChar char="•"/>
            </a:pPr>
            <a:r>
              <a:rPr lang="en-US" dirty="0" smtClean="0">
                <a:latin typeface="Times New Roman" pitchFamily="18" charset="0"/>
                <a:cs typeface="Times New Roman" pitchFamily="18" charset="0"/>
              </a:rPr>
              <a:t>ISO 19011:2011 - sets out guidance on internal and external audits of quality management systems</a:t>
            </a:r>
          </a:p>
          <a:p>
            <a:pPr>
              <a:lnSpc>
                <a:spcPct val="100000"/>
              </a:lnSpc>
              <a:spcBef>
                <a:spcPts val="0"/>
              </a:spcBef>
            </a:pPr>
            <a:endParaRPr lang="en-US" dirty="0" smtClean="0">
              <a:latin typeface="Times New Roman" pitchFamily="18" charset="0"/>
              <a:cs typeface="Times New Roman" pitchFamily="18" charset="0"/>
            </a:endParaRPr>
          </a:p>
          <a:p>
            <a:pPr marL="0" indent="0"/>
            <a:r>
              <a:rPr lang="en-US" dirty="0" smtClean="0">
                <a:latin typeface="Times New Roman" pitchFamily="18" charset="0"/>
                <a:cs typeface="Times New Roman" pitchFamily="18" charset="0"/>
              </a:rPr>
              <a:t>The ISO 9000:2008 standard has been implemented by over 1,000,000 organizations in 176 countries </a:t>
            </a:r>
          </a:p>
          <a:p>
            <a:pPr>
              <a:buFont typeface="Arial" pitchFamily="34" charset="0"/>
              <a:buChar char="•"/>
            </a:pPr>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r>
              <a:rPr lang="en-US" dirty="0" smtClean="0"/>
              <a:t>ISO 9000 - Quality management</a:t>
            </a:r>
            <a:r>
              <a:rPr lang="en-US" b="1" dirty="0" smtClean="0"/>
              <a:t/>
            </a:r>
            <a:br>
              <a:rPr lang="en-US" b="1" dirty="0" smtClean="0"/>
            </a:br>
            <a:endParaRPr lang="en-US"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a:xfrm>
            <a:off x="1447800" y="1066800"/>
            <a:ext cx="5486400" cy="4210050"/>
          </a:xfrm>
        </p:spPr>
        <p:txBody>
          <a:bodyPr/>
          <a:lstStyle/>
          <a:p>
            <a:pPr>
              <a:buFontTx/>
              <a:buChar char="•"/>
            </a:pPr>
            <a:r>
              <a:rPr lang="en-US" dirty="0" smtClean="0">
                <a:latin typeface="Times New Roman" pitchFamily="18" charset="0"/>
                <a:cs typeface="Times New Roman" pitchFamily="18" charset="0"/>
              </a:rPr>
              <a:t>Customer Focus</a:t>
            </a:r>
          </a:p>
          <a:p>
            <a:pPr>
              <a:buFontTx/>
              <a:buChar char="•"/>
            </a:pPr>
            <a:r>
              <a:rPr lang="en-US" dirty="0" smtClean="0">
                <a:latin typeface="Times New Roman" pitchFamily="18" charset="0"/>
                <a:cs typeface="Times New Roman" pitchFamily="18" charset="0"/>
              </a:rPr>
              <a:t>Leadership</a:t>
            </a:r>
          </a:p>
          <a:p>
            <a:pPr>
              <a:buFontTx/>
              <a:buChar char="•"/>
            </a:pPr>
            <a:r>
              <a:rPr lang="en-US" dirty="0" smtClean="0">
                <a:latin typeface="Times New Roman" pitchFamily="18" charset="0"/>
                <a:cs typeface="Times New Roman" pitchFamily="18" charset="0"/>
              </a:rPr>
              <a:t>Involvement of People</a:t>
            </a:r>
          </a:p>
          <a:p>
            <a:pPr>
              <a:buFontTx/>
              <a:buChar char="•"/>
            </a:pPr>
            <a:r>
              <a:rPr lang="en-US" dirty="0" smtClean="0">
                <a:latin typeface="Times New Roman" pitchFamily="18" charset="0"/>
                <a:cs typeface="Times New Roman" pitchFamily="18" charset="0"/>
              </a:rPr>
              <a:t>Process Approach</a:t>
            </a:r>
          </a:p>
          <a:p>
            <a:pPr>
              <a:buFontTx/>
              <a:buChar char="•"/>
            </a:pPr>
            <a:r>
              <a:rPr lang="en-US" dirty="0" smtClean="0">
                <a:latin typeface="Times New Roman" pitchFamily="18" charset="0"/>
                <a:cs typeface="Times New Roman" pitchFamily="18" charset="0"/>
              </a:rPr>
              <a:t>System Approach to Management</a:t>
            </a:r>
          </a:p>
          <a:p>
            <a:pPr>
              <a:buFontTx/>
              <a:buChar char="•"/>
            </a:pPr>
            <a:r>
              <a:rPr lang="en-US" dirty="0" smtClean="0">
                <a:latin typeface="Times New Roman" pitchFamily="18" charset="0"/>
                <a:cs typeface="Times New Roman" pitchFamily="18" charset="0"/>
              </a:rPr>
              <a:t>Continual Improvement</a:t>
            </a:r>
          </a:p>
          <a:p>
            <a:pPr>
              <a:buFontTx/>
              <a:buChar char="•"/>
            </a:pPr>
            <a:r>
              <a:rPr lang="en-US" dirty="0" smtClean="0">
                <a:latin typeface="Times New Roman" pitchFamily="18" charset="0"/>
                <a:cs typeface="Times New Roman" pitchFamily="18" charset="0"/>
              </a:rPr>
              <a:t>Factual Approach to Decision Making</a:t>
            </a:r>
          </a:p>
          <a:p>
            <a:pPr>
              <a:buFontTx/>
              <a:buChar char="•"/>
            </a:pPr>
            <a:r>
              <a:rPr lang="en-US" dirty="0" smtClean="0">
                <a:latin typeface="Times New Roman" pitchFamily="18" charset="0"/>
                <a:cs typeface="Times New Roman" pitchFamily="18" charset="0"/>
              </a:rPr>
              <a:t>Mutually Beneficial Supplier Relationships</a:t>
            </a:r>
          </a:p>
        </p:txBody>
      </p:sp>
      <p:sp>
        <p:nvSpPr>
          <p:cNvPr id="22531" name="Title 2"/>
          <p:cNvSpPr>
            <a:spLocks noGrp="1"/>
          </p:cNvSpPr>
          <p:nvPr>
            <p:ph type="title"/>
          </p:nvPr>
        </p:nvSpPr>
        <p:spPr/>
        <p:txBody>
          <a:bodyPr/>
          <a:lstStyle/>
          <a:p>
            <a:r>
              <a:rPr lang="en-US" smtClean="0"/>
              <a:t>ISO 9000:2008 Key Principles</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wrap="square" lIns="91420" tIns="45711" rIns="91420" bIns="45711"/>
          <a:lstStyle/>
          <a:p>
            <a:pPr defTabSz="992188" eaLnBrk="1" hangingPunct="1">
              <a:lnSpc>
                <a:spcPts val="4888"/>
              </a:lnSpc>
            </a:pPr>
            <a:r>
              <a:rPr lang="en-US" smtClean="0">
                <a:solidFill>
                  <a:schemeClr val="tx1"/>
                </a:solidFill>
                <a:ea typeface="Arial Unicode MS" pitchFamily="34" charset="-128"/>
                <a:cs typeface="Arial Unicode MS" pitchFamily="34" charset="-128"/>
              </a:rPr>
              <a:t>Quality System Documentation</a:t>
            </a:r>
          </a:p>
        </p:txBody>
      </p:sp>
      <p:grpSp>
        <p:nvGrpSpPr>
          <p:cNvPr id="2" name="Group 18"/>
          <p:cNvGrpSpPr>
            <a:grpSpLocks/>
          </p:cNvGrpSpPr>
          <p:nvPr/>
        </p:nvGrpSpPr>
        <p:grpSpPr bwMode="auto">
          <a:xfrm>
            <a:off x="2633663" y="1636713"/>
            <a:ext cx="3390900" cy="1389062"/>
            <a:chOff x="1659" y="1031"/>
            <a:chExt cx="2136" cy="875"/>
          </a:xfrm>
        </p:grpSpPr>
        <p:sp>
          <p:nvSpPr>
            <p:cNvPr id="23573" name="Freeform 8"/>
            <p:cNvSpPr>
              <a:spLocks/>
            </p:cNvSpPr>
            <p:nvPr/>
          </p:nvSpPr>
          <p:spPr bwMode="auto">
            <a:xfrm>
              <a:off x="1659" y="1031"/>
              <a:ext cx="1281" cy="875"/>
            </a:xfrm>
            <a:custGeom>
              <a:avLst/>
              <a:gdLst>
                <a:gd name="T0" fmla="*/ 641 w 1282"/>
                <a:gd name="T1" fmla="*/ 0 h 875"/>
                <a:gd name="T2" fmla="*/ 1273 w 1282"/>
                <a:gd name="T3" fmla="*/ 874 h 875"/>
                <a:gd name="T4" fmla="*/ 0 w 1282"/>
                <a:gd name="T5" fmla="*/ 874 h 875"/>
                <a:gd name="T6" fmla="*/ 641 w 1282"/>
                <a:gd name="T7" fmla="*/ 0 h 875"/>
                <a:gd name="T8" fmla="*/ 0 60000 65536"/>
                <a:gd name="T9" fmla="*/ 0 60000 65536"/>
                <a:gd name="T10" fmla="*/ 0 60000 65536"/>
                <a:gd name="T11" fmla="*/ 0 60000 65536"/>
                <a:gd name="T12" fmla="*/ 0 w 1282"/>
                <a:gd name="T13" fmla="*/ 0 h 875"/>
                <a:gd name="T14" fmla="*/ 1282 w 1282"/>
                <a:gd name="T15" fmla="*/ 875 h 875"/>
              </a:gdLst>
              <a:ahLst/>
              <a:cxnLst>
                <a:cxn ang="T8">
                  <a:pos x="T0" y="T1"/>
                </a:cxn>
                <a:cxn ang="T9">
                  <a:pos x="T2" y="T3"/>
                </a:cxn>
                <a:cxn ang="T10">
                  <a:pos x="T4" y="T5"/>
                </a:cxn>
                <a:cxn ang="T11">
                  <a:pos x="T6" y="T7"/>
                </a:cxn>
              </a:cxnLst>
              <a:rect l="T12" t="T13" r="T14" b="T15"/>
              <a:pathLst>
                <a:path w="1282" h="875">
                  <a:moveTo>
                    <a:pt x="641" y="0"/>
                  </a:moveTo>
                  <a:lnTo>
                    <a:pt x="1281" y="874"/>
                  </a:lnTo>
                  <a:lnTo>
                    <a:pt x="0" y="874"/>
                  </a:lnTo>
                  <a:lnTo>
                    <a:pt x="641" y="0"/>
                  </a:lnTo>
                </a:path>
              </a:pathLst>
            </a:custGeom>
            <a:gradFill rotWithShape="0">
              <a:gsLst>
                <a:gs pos="0">
                  <a:srgbClr val="003400"/>
                </a:gs>
                <a:gs pos="50000">
                  <a:srgbClr val="00AE00"/>
                </a:gs>
                <a:gs pos="100000">
                  <a:srgbClr val="003400"/>
                </a:gs>
              </a:gsLst>
              <a:lin ang="0" scaled="1"/>
            </a:gradFill>
            <a:ln w="9525" cap="rnd">
              <a:noFill/>
              <a:round/>
              <a:headEnd/>
              <a:tailEnd/>
            </a:ln>
          </p:spPr>
          <p:txBody>
            <a:bodyPr/>
            <a:lstStyle/>
            <a:p>
              <a:endParaRPr lang="en-US"/>
            </a:p>
          </p:txBody>
        </p:sp>
        <p:sp>
          <p:nvSpPr>
            <p:cNvPr id="73740" name="Rectangle 12"/>
            <p:cNvSpPr>
              <a:spLocks noChangeArrowheads="1"/>
            </p:cNvSpPr>
            <p:nvPr/>
          </p:nvSpPr>
          <p:spPr bwMode="auto">
            <a:xfrm>
              <a:off x="2021" y="1447"/>
              <a:ext cx="622" cy="418"/>
            </a:xfrm>
            <a:prstGeom prst="rect">
              <a:avLst/>
            </a:prstGeom>
            <a:noFill/>
            <a:ln w="9525">
              <a:noFill/>
              <a:miter lim="800000"/>
              <a:headEnd/>
              <a:tailEnd/>
            </a:ln>
            <a:effectLst/>
          </p:spPr>
          <p:txBody>
            <a:bodyPr wrap="none" lIns="112688" tIns="57138" rIns="112688" bIns="57138">
              <a:spAutoFit/>
            </a:bodyPr>
            <a:lstStyle/>
            <a:p>
              <a:pPr algn="ctr" defTabSz="1346200" eaLnBrk="0" hangingPunct="0">
                <a:defRPr/>
              </a:pPr>
              <a:r>
                <a:rPr lang="en-US" sz="1800" b="1">
                  <a:solidFill>
                    <a:srgbClr val="FFFFFF"/>
                  </a:solidFill>
                  <a:effectLst>
                    <a:outerShdw blurRad="38100" dist="38100" dir="2700000" algn="tl">
                      <a:srgbClr val="C0C0C0"/>
                    </a:outerShdw>
                  </a:effectLst>
                  <a:latin typeface="Times New Roman" pitchFamily="18" charset="0"/>
                  <a:cs typeface="Arial" charset="0"/>
                </a:rPr>
                <a:t>Quality</a:t>
              </a:r>
            </a:p>
            <a:p>
              <a:pPr algn="ctr" defTabSz="1346200" eaLnBrk="0" hangingPunct="0">
                <a:defRPr/>
              </a:pPr>
              <a:r>
                <a:rPr lang="en-US" sz="1800" b="1">
                  <a:solidFill>
                    <a:srgbClr val="FFFFFF"/>
                  </a:solidFill>
                  <a:effectLst>
                    <a:outerShdw blurRad="38100" dist="38100" dir="2700000" algn="tl">
                      <a:srgbClr val="C0C0C0"/>
                    </a:outerShdw>
                  </a:effectLst>
                  <a:latin typeface="Times New Roman" pitchFamily="18" charset="0"/>
                  <a:cs typeface="Arial" charset="0"/>
                </a:rPr>
                <a:t>Manual</a:t>
              </a:r>
            </a:p>
          </p:txBody>
        </p:sp>
        <p:sp>
          <p:nvSpPr>
            <p:cNvPr id="73742" name="Rectangle 14"/>
            <p:cNvSpPr>
              <a:spLocks noChangeArrowheads="1"/>
            </p:cNvSpPr>
            <p:nvPr/>
          </p:nvSpPr>
          <p:spPr bwMode="auto">
            <a:xfrm>
              <a:off x="2821" y="1139"/>
              <a:ext cx="974" cy="677"/>
            </a:xfrm>
            <a:prstGeom prst="rect">
              <a:avLst/>
            </a:prstGeom>
            <a:noFill/>
            <a:ln w="9525">
              <a:noFill/>
              <a:miter lim="800000"/>
              <a:headEnd/>
              <a:tailEnd/>
            </a:ln>
            <a:effectLst/>
          </p:spPr>
          <p:txBody>
            <a:bodyPr wrap="none" lIns="112688" tIns="57138" rIns="112688" bIns="57138">
              <a:spAutoFit/>
            </a:bodyPr>
            <a:lstStyle/>
            <a:p>
              <a:pPr algn="ctr" defTabSz="1346200" eaLnBrk="0" hangingPunct="0">
                <a:defRPr/>
              </a:pPr>
              <a:r>
                <a:rPr lang="en-US" sz="1800" b="1">
                  <a:effectLst>
                    <a:outerShdw blurRad="38100" dist="38100" dir="2700000" algn="tl">
                      <a:srgbClr val="C0C0C0"/>
                    </a:outerShdw>
                  </a:effectLst>
                  <a:latin typeface="Verdana" pitchFamily="34" charset="0"/>
                  <a:cs typeface="Arial" charset="0"/>
                </a:rPr>
                <a:t>Level 1</a:t>
              </a:r>
              <a:endParaRPr lang="en-US" sz="2300" b="1" u="sng">
                <a:effectLst>
                  <a:outerShdw blurRad="38100" dist="38100" dir="2700000" algn="tl">
                    <a:srgbClr val="C0C0C0"/>
                  </a:outerShdw>
                </a:effectLst>
                <a:latin typeface="Verdana" pitchFamily="34" charset="0"/>
                <a:cs typeface="Arial" charset="0"/>
              </a:endParaRPr>
            </a:p>
            <a:p>
              <a:pPr algn="ctr" defTabSz="1346200" eaLnBrk="0" hangingPunct="0">
                <a:defRPr/>
              </a:pPr>
              <a:r>
                <a:rPr lang="en-US" sz="1500">
                  <a:effectLst>
                    <a:outerShdw blurRad="38100" dist="38100" dir="2700000" algn="tl">
                      <a:srgbClr val="C0C0C0"/>
                    </a:outerShdw>
                  </a:effectLst>
                  <a:latin typeface="Verdana" pitchFamily="34" charset="0"/>
                  <a:cs typeface="Arial" charset="0"/>
                </a:rPr>
                <a:t>Defines</a:t>
              </a:r>
            </a:p>
            <a:p>
              <a:pPr algn="ctr" defTabSz="1346200" eaLnBrk="0" hangingPunct="0">
                <a:defRPr/>
              </a:pPr>
              <a:r>
                <a:rPr lang="en-US" sz="1500">
                  <a:effectLst>
                    <a:outerShdw blurRad="38100" dist="38100" dir="2700000" algn="tl">
                      <a:srgbClr val="C0C0C0"/>
                    </a:outerShdw>
                  </a:effectLst>
                  <a:latin typeface="Verdana" pitchFamily="34" charset="0"/>
                  <a:cs typeface="Arial" charset="0"/>
                </a:rPr>
                <a:t>Approach and</a:t>
              </a:r>
            </a:p>
            <a:p>
              <a:pPr algn="ctr" defTabSz="1346200" eaLnBrk="0" hangingPunct="0">
                <a:defRPr/>
              </a:pPr>
              <a:r>
                <a:rPr lang="en-US" sz="1500">
                  <a:effectLst>
                    <a:outerShdw blurRad="38100" dist="38100" dir="2700000" algn="tl">
                      <a:srgbClr val="C0C0C0"/>
                    </a:outerShdw>
                  </a:effectLst>
                  <a:latin typeface="Verdana" pitchFamily="34" charset="0"/>
                  <a:cs typeface="Arial" charset="0"/>
                </a:rPr>
                <a:t>Responsibility</a:t>
              </a:r>
            </a:p>
          </p:txBody>
        </p:sp>
      </p:grpSp>
      <p:grpSp>
        <p:nvGrpSpPr>
          <p:cNvPr id="3" name="Group 22"/>
          <p:cNvGrpSpPr>
            <a:grpSpLocks/>
          </p:cNvGrpSpPr>
          <p:nvPr/>
        </p:nvGrpSpPr>
        <p:grpSpPr bwMode="auto">
          <a:xfrm>
            <a:off x="2195513" y="3030538"/>
            <a:ext cx="4827587" cy="898525"/>
            <a:chOff x="1383" y="1909"/>
            <a:chExt cx="3041" cy="566"/>
          </a:xfrm>
        </p:grpSpPr>
        <p:grpSp>
          <p:nvGrpSpPr>
            <p:cNvPr id="23568" name="Group 19"/>
            <p:cNvGrpSpPr>
              <a:grpSpLocks/>
            </p:cNvGrpSpPr>
            <p:nvPr/>
          </p:nvGrpSpPr>
          <p:grpSpPr bwMode="auto">
            <a:xfrm>
              <a:off x="1383" y="1909"/>
              <a:ext cx="1864" cy="482"/>
              <a:chOff x="1383" y="1909"/>
              <a:chExt cx="1864" cy="482"/>
            </a:xfrm>
          </p:grpSpPr>
          <p:sp>
            <p:nvSpPr>
              <p:cNvPr id="23570" name="AutoShape 3"/>
              <p:cNvSpPr>
                <a:spLocks noChangeArrowheads="1"/>
              </p:cNvSpPr>
              <p:nvPr/>
            </p:nvSpPr>
            <p:spPr bwMode="auto">
              <a:xfrm>
                <a:off x="2276" y="1909"/>
                <a:ext cx="51" cy="225"/>
              </a:xfrm>
              <a:prstGeom prst="downArrow">
                <a:avLst>
                  <a:gd name="adj1" fmla="val 50000"/>
                  <a:gd name="adj2" fmla="val 220609"/>
                </a:avLst>
              </a:prstGeom>
              <a:solidFill>
                <a:schemeClr val="folHlink"/>
              </a:solidFill>
              <a:ln w="12700">
                <a:solidFill>
                  <a:schemeClr val="folHlink"/>
                </a:solidFill>
                <a:miter lim="800000"/>
                <a:headEnd/>
                <a:tailEnd/>
              </a:ln>
            </p:spPr>
            <p:txBody>
              <a:bodyPr wrap="none" anchor="ctr"/>
              <a:lstStyle/>
              <a:p>
                <a:pPr eaLnBrk="0" hangingPunct="0"/>
                <a:endParaRPr lang="en-US"/>
              </a:p>
            </p:txBody>
          </p:sp>
          <p:sp>
            <p:nvSpPr>
              <p:cNvPr id="23571" name="Freeform 6"/>
              <p:cNvSpPr>
                <a:spLocks/>
              </p:cNvSpPr>
              <p:nvPr/>
            </p:nvSpPr>
            <p:spPr bwMode="auto">
              <a:xfrm>
                <a:off x="1383" y="2138"/>
                <a:ext cx="1864" cy="234"/>
              </a:xfrm>
              <a:custGeom>
                <a:avLst/>
                <a:gdLst>
                  <a:gd name="T0" fmla="*/ 169 w 1865"/>
                  <a:gd name="T1" fmla="*/ 0 h 234"/>
                  <a:gd name="T2" fmla="*/ 1687 w 1865"/>
                  <a:gd name="T3" fmla="*/ 0 h 234"/>
                  <a:gd name="T4" fmla="*/ 1856 w 1865"/>
                  <a:gd name="T5" fmla="*/ 233 h 234"/>
                  <a:gd name="T6" fmla="*/ 0 w 1865"/>
                  <a:gd name="T7" fmla="*/ 233 h 234"/>
                  <a:gd name="T8" fmla="*/ 169 w 1865"/>
                  <a:gd name="T9" fmla="*/ 0 h 234"/>
                  <a:gd name="T10" fmla="*/ 0 60000 65536"/>
                  <a:gd name="T11" fmla="*/ 0 60000 65536"/>
                  <a:gd name="T12" fmla="*/ 0 60000 65536"/>
                  <a:gd name="T13" fmla="*/ 0 60000 65536"/>
                  <a:gd name="T14" fmla="*/ 0 60000 65536"/>
                  <a:gd name="T15" fmla="*/ 0 w 1865"/>
                  <a:gd name="T16" fmla="*/ 0 h 234"/>
                  <a:gd name="T17" fmla="*/ 1865 w 1865"/>
                  <a:gd name="T18" fmla="*/ 234 h 234"/>
                </a:gdLst>
                <a:ahLst/>
                <a:cxnLst>
                  <a:cxn ang="T10">
                    <a:pos x="T0" y="T1"/>
                  </a:cxn>
                  <a:cxn ang="T11">
                    <a:pos x="T2" y="T3"/>
                  </a:cxn>
                  <a:cxn ang="T12">
                    <a:pos x="T4" y="T5"/>
                  </a:cxn>
                  <a:cxn ang="T13">
                    <a:pos x="T6" y="T7"/>
                  </a:cxn>
                  <a:cxn ang="T14">
                    <a:pos x="T8" y="T9"/>
                  </a:cxn>
                </a:cxnLst>
                <a:rect l="T15" t="T16" r="T17" b="T18"/>
                <a:pathLst>
                  <a:path w="1865" h="234">
                    <a:moveTo>
                      <a:pt x="169" y="0"/>
                    </a:moveTo>
                    <a:lnTo>
                      <a:pt x="1695" y="0"/>
                    </a:lnTo>
                    <a:lnTo>
                      <a:pt x="1864" y="233"/>
                    </a:lnTo>
                    <a:lnTo>
                      <a:pt x="0" y="233"/>
                    </a:lnTo>
                    <a:lnTo>
                      <a:pt x="169" y="0"/>
                    </a:lnTo>
                  </a:path>
                </a:pathLst>
              </a:custGeom>
              <a:gradFill rotWithShape="0">
                <a:gsLst>
                  <a:gs pos="0">
                    <a:srgbClr val="003400"/>
                  </a:gs>
                  <a:gs pos="50000">
                    <a:srgbClr val="00AE00"/>
                  </a:gs>
                  <a:gs pos="100000">
                    <a:srgbClr val="003400"/>
                  </a:gs>
                </a:gsLst>
                <a:lin ang="0" scaled="1"/>
              </a:gradFill>
              <a:ln w="9525" cap="rnd">
                <a:noFill/>
                <a:round/>
                <a:headEnd/>
                <a:tailEnd/>
              </a:ln>
            </p:spPr>
            <p:txBody>
              <a:bodyPr/>
              <a:lstStyle/>
              <a:p>
                <a:endParaRPr lang="en-US"/>
              </a:p>
            </p:txBody>
          </p:sp>
          <p:sp>
            <p:nvSpPr>
              <p:cNvPr id="73738" name="Rectangle 10"/>
              <p:cNvSpPr>
                <a:spLocks noChangeArrowheads="1"/>
              </p:cNvSpPr>
              <p:nvPr/>
            </p:nvSpPr>
            <p:spPr bwMode="auto">
              <a:xfrm>
                <a:off x="1873" y="2146"/>
                <a:ext cx="838" cy="245"/>
              </a:xfrm>
              <a:prstGeom prst="rect">
                <a:avLst/>
              </a:prstGeom>
              <a:noFill/>
              <a:ln w="9525">
                <a:noFill/>
                <a:miter lim="800000"/>
                <a:headEnd/>
                <a:tailEnd/>
              </a:ln>
              <a:effectLst/>
            </p:spPr>
            <p:txBody>
              <a:bodyPr wrap="none" lIns="112688" tIns="57138" rIns="112688" bIns="57138">
                <a:spAutoFit/>
              </a:bodyPr>
              <a:lstStyle/>
              <a:p>
                <a:pPr defTabSz="1346200" eaLnBrk="0" hangingPunct="0">
                  <a:defRPr/>
                </a:pPr>
                <a:r>
                  <a:rPr lang="en-US" sz="1800" b="1">
                    <a:solidFill>
                      <a:srgbClr val="FFFFFF"/>
                    </a:solidFill>
                    <a:effectLst>
                      <a:outerShdw blurRad="38100" dist="38100" dir="2700000" algn="tl">
                        <a:srgbClr val="C0C0C0"/>
                      </a:outerShdw>
                    </a:effectLst>
                    <a:latin typeface="Times New Roman" pitchFamily="18" charset="0"/>
                    <a:cs typeface="Arial" charset="0"/>
                  </a:rPr>
                  <a:t>Procedures</a:t>
                </a:r>
              </a:p>
            </p:txBody>
          </p:sp>
        </p:grpSp>
        <p:sp>
          <p:nvSpPr>
            <p:cNvPr id="73743" name="Rectangle 15"/>
            <p:cNvSpPr>
              <a:spLocks noChangeArrowheads="1"/>
            </p:cNvSpPr>
            <p:nvPr/>
          </p:nvSpPr>
          <p:spPr bwMode="auto">
            <a:xfrm>
              <a:off x="3186" y="1942"/>
              <a:ext cx="1238" cy="533"/>
            </a:xfrm>
            <a:prstGeom prst="rect">
              <a:avLst/>
            </a:prstGeom>
            <a:noFill/>
            <a:ln w="9525">
              <a:noFill/>
              <a:miter lim="800000"/>
              <a:headEnd/>
              <a:tailEnd/>
            </a:ln>
            <a:effectLst/>
          </p:spPr>
          <p:txBody>
            <a:bodyPr wrap="none" lIns="112688" tIns="57138" rIns="112688" bIns="57138">
              <a:spAutoFit/>
            </a:bodyPr>
            <a:lstStyle/>
            <a:p>
              <a:pPr algn="ctr" defTabSz="1346200" eaLnBrk="0" hangingPunct="0">
                <a:defRPr/>
              </a:pPr>
              <a:r>
                <a:rPr lang="en-US" sz="1800" b="1">
                  <a:effectLst>
                    <a:outerShdw blurRad="38100" dist="38100" dir="2700000" algn="tl">
                      <a:srgbClr val="C0C0C0"/>
                    </a:outerShdw>
                  </a:effectLst>
                  <a:latin typeface="Verdana" pitchFamily="34" charset="0"/>
                  <a:cs typeface="Arial" charset="0"/>
                </a:rPr>
                <a:t>Level 2</a:t>
              </a:r>
              <a:endParaRPr lang="en-US" sz="2300" b="1" u="sng">
                <a:effectLst>
                  <a:outerShdw blurRad="38100" dist="38100" dir="2700000" algn="tl">
                    <a:srgbClr val="C0C0C0"/>
                  </a:outerShdw>
                </a:effectLst>
                <a:latin typeface="Verdana" pitchFamily="34" charset="0"/>
                <a:cs typeface="Arial" charset="0"/>
              </a:endParaRPr>
            </a:p>
            <a:p>
              <a:pPr algn="ctr" defTabSz="1346200" eaLnBrk="0" hangingPunct="0">
                <a:defRPr/>
              </a:pPr>
              <a:r>
                <a:rPr lang="en-US" sz="1500">
                  <a:effectLst>
                    <a:outerShdw blurRad="38100" dist="38100" dir="2700000" algn="tl">
                      <a:srgbClr val="C0C0C0"/>
                    </a:outerShdw>
                  </a:effectLst>
                  <a:latin typeface="Verdana" pitchFamily="34" charset="0"/>
                  <a:cs typeface="Arial" charset="0"/>
                </a:rPr>
                <a:t>Defines</a:t>
              </a:r>
            </a:p>
            <a:p>
              <a:pPr algn="ctr" defTabSz="1346200" eaLnBrk="0" hangingPunct="0">
                <a:defRPr/>
              </a:pPr>
              <a:r>
                <a:rPr lang="en-US" sz="1500">
                  <a:effectLst>
                    <a:outerShdw blurRad="38100" dist="38100" dir="2700000" algn="tl">
                      <a:srgbClr val="C0C0C0"/>
                    </a:outerShdw>
                  </a:effectLst>
                  <a:latin typeface="Verdana" pitchFamily="34" charset="0"/>
                  <a:cs typeface="Arial" charset="0"/>
                </a:rPr>
                <a:t>Who, What, When</a:t>
              </a:r>
            </a:p>
          </p:txBody>
        </p:sp>
      </p:grpSp>
      <p:grpSp>
        <p:nvGrpSpPr>
          <p:cNvPr id="5" name="Group 20"/>
          <p:cNvGrpSpPr>
            <a:grpSpLocks/>
          </p:cNvGrpSpPr>
          <p:nvPr/>
        </p:nvGrpSpPr>
        <p:grpSpPr bwMode="auto">
          <a:xfrm>
            <a:off x="1484313" y="3770313"/>
            <a:ext cx="5684837" cy="1250950"/>
            <a:chOff x="935" y="2375"/>
            <a:chExt cx="3581" cy="788"/>
          </a:xfrm>
        </p:grpSpPr>
        <p:sp>
          <p:nvSpPr>
            <p:cNvPr id="23564" name="AutoShape 4"/>
            <p:cNvSpPr>
              <a:spLocks noChangeArrowheads="1"/>
            </p:cNvSpPr>
            <p:nvPr/>
          </p:nvSpPr>
          <p:spPr bwMode="auto">
            <a:xfrm>
              <a:off x="2276" y="2375"/>
              <a:ext cx="51" cy="224"/>
            </a:xfrm>
            <a:prstGeom prst="downArrow">
              <a:avLst>
                <a:gd name="adj1" fmla="val 50000"/>
                <a:gd name="adj2" fmla="val 219628"/>
              </a:avLst>
            </a:prstGeom>
            <a:solidFill>
              <a:schemeClr val="folHlink"/>
            </a:solidFill>
            <a:ln w="12700">
              <a:solidFill>
                <a:schemeClr val="folHlink"/>
              </a:solidFill>
              <a:miter lim="800000"/>
              <a:headEnd/>
              <a:tailEnd/>
            </a:ln>
          </p:spPr>
          <p:txBody>
            <a:bodyPr wrap="none" anchor="ctr"/>
            <a:lstStyle/>
            <a:p>
              <a:pPr eaLnBrk="0" hangingPunct="0"/>
              <a:endParaRPr lang="en-US"/>
            </a:p>
          </p:txBody>
        </p:sp>
        <p:sp>
          <p:nvSpPr>
            <p:cNvPr id="23565" name="Freeform 9"/>
            <p:cNvSpPr>
              <a:spLocks/>
            </p:cNvSpPr>
            <p:nvPr/>
          </p:nvSpPr>
          <p:spPr bwMode="auto">
            <a:xfrm>
              <a:off x="935" y="2603"/>
              <a:ext cx="2794" cy="467"/>
            </a:xfrm>
            <a:custGeom>
              <a:avLst/>
              <a:gdLst>
                <a:gd name="T0" fmla="*/ 349 w 2795"/>
                <a:gd name="T1" fmla="*/ 0 h 467"/>
                <a:gd name="T2" fmla="*/ 2437 w 2795"/>
                <a:gd name="T3" fmla="*/ 0 h 467"/>
                <a:gd name="T4" fmla="*/ 2786 w 2795"/>
                <a:gd name="T5" fmla="*/ 466 h 467"/>
                <a:gd name="T6" fmla="*/ 0 w 2795"/>
                <a:gd name="T7" fmla="*/ 466 h 467"/>
                <a:gd name="T8" fmla="*/ 349 w 2795"/>
                <a:gd name="T9" fmla="*/ 0 h 467"/>
                <a:gd name="T10" fmla="*/ 0 60000 65536"/>
                <a:gd name="T11" fmla="*/ 0 60000 65536"/>
                <a:gd name="T12" fmla="*/ 0 60000 65536"/>
                <a:gd name="T13" fmla="*/ 0 60000 65536"/>
                <a:gd name="T14" fmla="*/ 0 60000 65536"/>
                <a:gd name="T15" fmla="*/ 0 w 2795"/>
                <a:gd name="T16" fmla="*/ 0 h 467"/>
                <a:gd name="T17" fmla="*/ 2795 w 2795"/>
                <a:gd name="T18" fmla="*/ 467 h 467"/>
              </a:gdLst>
              <a:ahLst/>
              <a:cxnLst>
                <a:cxn ang="T10">
                  <a:pos x="T0" y="T1"/>
                </a:cxn>
                <a:cxn ang="T11">
                  <a:pos x="T2" y="T3"/>
                </a:cxn>
                <a:cxn ang="T12">
                  <a:pos x="T4" y="T5"/>
                </a:cxn>
                <a:cxn ang="T13">
                  <a:pos x="T6" y="T7"/>
                </a:cxn>
                <a:cxn ang="T14">
                  <a:pos x="T8" y="T9"/>
                </a:cxn>
              </a:cxnLst>
              <a:rect l="T15" t="T16" r="T17" b="T18"/>
              <a:pathLst>
                <a:path w="2795" h="467">
                  <a:moveTo>
                    <a:pt x="349" y="0"/>
                  </a:moveTo>
                  <a:lnTo>
                    <a:pt x="2445" y="0"/>
                  </a:lnTo>
                  <a:lnTo>
                    <a:pt x="2794" y="466"/>
                  </a:lnTo>
                  <a:lnTo>
                    <a:pt x="0" y="466"/>
                  </a:lnTo>
                  <a:lnTo>
                    <a:pt x="349" y="0"/>
                  </a:lnTo>
                </a:path>
              </a:pathLst>
            </a:custGeom>
            <a:gradFill rotWithShape="0">
              <a:gsLst>
                <a:gs pos="0">
                  <a:srgbClr val="003400"/>
                </a:gs>
                <a:gs pos="50000">
                  <a:srgbClr val="00AE00"/>
                </a:gs>
                <a:gs pos="100000">
                  <a:srgbClr val="003400"/>
                </a:gs>
              </a:gsLst>
              <a:lin ang="0" scaled="1"/>
            </a:gradFill>
            <a:ln w="9525" cap="rnd">
              <a:noFill/>
              <a:round/>
              <a:headEnd/>
              <a:tailEnd/>
            </a:ln>
          </p:spPr>
          <p:txBody>
            <a:bodyPr/>
            <a:lstStyle/>
            <a:p>
              <a:endParaRPr lang="en-US"/>
            </a:p>
          </p:txBody>
        </p:sp>
        <p:sp>
          <p:nvSpPr>
            <p:cNvPr id="73741" name="Rectangle 13"/>
            <p:cNvSpPr>
              <a:spLocks noChangeArrowheads="1"/>
            </p:cNvSpPr>
            <p:nvPr/>
          </p:nvSpPr>
          <p:spPr bwMode="auto">
            <a:xfrm>
              <a:off x="1869" y="2612"/>
              <a:ext cx="886" cy="418"/>
            </a:xfrm>
            <a:prstGeom prst="rect">
              <a:avLst/>
            </a:prstGeom>
            <a:noFill/>
            <a:ln w="9525">
              <a:noFill/>
              <a:miter lim="800000"/>
              <a:headEnd/>
              <a:tailEnd/>
            </a:ln>
            <a:effectLst/>
          </p:spPr>
          <p:txBody>
            <a:bodyPr wrap="none" lIns="112688" tIns="57138" rIns="112688" bIns="57138">
              <a:spAutoFit/>
            </a:bodyPr>
            <a:lstStyle/>
            <a:p>
              <a:pPr algn="ctr" defTabSz="1346200" eaLnBrk="0" hangingPunct="0">
                <a:defRPr/>
              </a:pPr>
              <a:r>
                <a:rPr lang="en-US" sz="1800" b="1">
                  <a:solidFill>
                    <a:srgbClr val="FFFFFF"/>
                  </a:solidFill>
                  <a:effectLst>
                    <a:outerShdw blurRad="38100" dist="38100" dir="2700000" algn="tl">
                      <a:srgbClr val="C0C0C0"/>
                    </a:outerShdw>
                  </a:effectLst>
                  <a:latin typeface="Times New Roman" pitchFamily="18" charset="0"/>
                  <a:cs typeface="Arial" charset="0"/>
                </a:rPr>
                <a:t>Work/Job</a:t>
              </a:r>
            </a:p>
            <a:p>
              <a:pPr algn="ctr" defTabSz="1346200" eaLnBrk="0" hangingPunct="0">
                <a:defRPr/>
              </a:pPr>
              <a:r>
                <a:rPr lang="en-US" sz="1800" b="1">
                  <a:solidFill>
                    <a:srgbClr val="FFFFFF"/>
                  </a:solidFill>
                  <a:effectLst>
                    <a:outerShdw blurRad="38100" dist="38100" dir="2700000" algn="tl">
                      <a:srgbClr val="C0C0C0"/>
                    </a:outerShdw>
                  </a:effectLst>
                  <a:latin typeface="Times New Roman" pitchFamily="18" charset="0"/>
                  <a:cs typeface="Arial" charset="0"/>
                </a:rPr>
                <a:t>Instructions</a:t>
              </a:r>
            </a:p>
          </p:txBody>
        </p:sp>
        <p:sp>
          <p:nvSpPr>
            <p:cNvPr id="73744" name="Rectangle 16"/>
            <p:cNvSpPr>
              <a:spLocks noChangeArrowheads="1"/>
            </p:cNvSpPr>
            <p:nvPr/>
          </p:nvSpPr>
          <p:spPr bwMode="auto">
            <a:xfrm>
              <a:off x="3663" y="2630"/>
              <a:ext cx="853" cy="533"/>
            </a:xfrm>
            <a:prstGeom prst="rect">
              <a:avLst/>
            </a:prstGeom>
            <a:noFill/>
            <a:ln w="9525">
              <a:noFill/>
              <a:miter lim="800000"/>
              <a:headEnd/>
              <a:tailEnd/>
            </a:ln>
            <a:effectLst/>
          </p:spPr>
          <p:txBody>
            <a:bodyPr lIns="112688" tIns="57138" rIns="112688" bIns="57138">
              <a:spAutoFit/>
            </a:bodyPr>
            <a:lstStyle/>
            <a:p>
              <a:pPr algn="ctr" defTabSz="1346200" eaLnBrk="0" hangingPunct="0">
                <a:defRPr/>
              </a:pPr>
              <a:r>
                <a:rPr lang="en-US" sz="1800" b="1">
                  <a:effectLst>
                    <a:outerShdw blurRad="38100" dist="38100" dir="2700000" algn="tl">
                      <a:srgbClr val="C0C0C0"/>
                    </a:outerShdw>
                  </a:effectLst>
                  <a:latin typeface="Verdana" pitchFamily="34" charset="0"/>
                  <a:cs typeface="Arial" charset="0"/>
                </a:rPr>
                <a:t>Level 3</a:t>
              </a:r>
              <a:endParaRPr lang="en-US" sz="2300" b="1">
                <a:effectLst>
                  <a:outerShdw blurRad="38100" dist="38100" dir="2700000" algn="tl">
                    <a:srgbClr val="C0C0C0"/>
                  </a:outerShdw>
                </a:effectLst>
                <a:latin typeface="Verdana" pitchFamily="34" charset="0"/>
                <a:cs typeface="Arial" charset="0"/>
              </a:endParaRPr>
            </a:p>
            <a:p>
              <a:pPr algn="ctr" defTabSz="1346200" eaLnBrk="0" hangingPunct="0">
                <a:defRPr/>
              </a:pPr>
              <a:r>
                <a:rPr lang="en-US" sz="1500">
                  <a:effectLst>
                    <a:outerShdw blurRad="38100" dist="38100" dir="2700000" algn="tl">
                      <a:srgbClr val="C0C0C0"/>
                    </a:outerShdw>
                  </a:effectLst>
                  <a:latin typeface="Verdana" pitchFamily="34" charset="0"/>
                  <a:cs typeface="Arial" charset="0"/>
                </a:rPr>
                <a:t>Answers How</a:t>
              </a:r>
            </a:p>
          </p:txBody>
        </p:sp>
      </p:grpSp>
      <p:grpSp>
        <p:nvGrpSpPr>
          <p:cNvPr id="6" name="Group 23"/>
          <p:cNvGrpSpPr>
            <a:grpSpLocks/>
          </p:cNvGrpSpPr>
          <p:nvPr/>
        </p:nvGrpSpPr>
        <p:grpSpPr bwMode="auto">
          <a:xfrm>
            <a:off x="836613" y="4878388"/>
            <a:ext cx="7743825" cy="1241425"/>
            <a:chOff x="527" y="3073"/>
            <a:chExt cx="4878" cy="782"/>
          </a:xfrm>
        </p:grpSpPr>
        <p:grpSp>
          <p:nvGrpSpPr>
            <p:cNvPr id="23559" name="Group 21"/>
            <p:cNvGrpSpPr>
              <a:grpSpLocks/>
            </p:cNvGrpSpPr>
            <p:nvPr/>
          </p:nvGrpSpPr>
          <p:grpSpPr bwMode="auto">
            <a:xfrm>
              <a:off x="527" y="3073"/>
              <a:ext cx="3609" cy="638"/>
              <a:chOff x="527" y="3073"/>
              <a:chExt cx="3609" cy="638"/>
            </a:xfrm>
          </p:grpSpPr>
          <p:sp>
            <p:nvSpPr>
              <p:cNvPr id="23561" name="AutoShape 5"/>
              <p:cNvSpPr>
                <a:spLocks noChangeArrowheads="1"/>
              </p:cNvSpPr>
              <p:nvPr/>
            </p:nvSpPr>
            <p:spPr bwMode="auto">
              <a:xfrm>
                <a:off x="2276" y="3073"/>
                <a:ext cx="51" cy="225"/>
              </a:xfrm>
              <a:prstGeom prst="downArrow">
                <a:avLst>
                  <a:gd name="adj1" fmla="val 50000"/>
                  <a:gd name="adj2" fmla="val 220609"/>
                </a:avLst>
              </a:prstGeom>
              <a:solidFill>
                <a:schemeClr val="folHlink"/>
              </a:solidFill>
              <a:ln w="12700">
                <a:solidFill>
                  <a:schemeClr val="folHlink"/>
                </a:solidFill>
                <a:miter lim="800000"/>
                <a:headEnd/>
                <a:tailEnd/>
              </a:ln>
            </p:spPr>
            <p:txBody>
              <a:bodyPr wrap="none" anchor="ctr"/>
              <a:lstStyle/>
              <a:p>
                <a:pPr eaLnBrk="0" hangingPunct="0"/>
                <a:endParaRPr lang="en-US"/>
              </a:p>
            </p:txBody>
          </p:sp>
          <p:sp>
            <p:nvSpPr>
              <p:cNvPr id="23562" name="Freeform 7"/>
              <p:cNvSpPr>
                <a:spLocks/>
              </p:cNvSpPr>
              <p:nvPr/>
            </p:nvSpPr>
            <p:spPr bwMode="auto">
              <a:xfrm>
                <a:off x="527" y="3302"/>
                <a:ext cx="3609" cy="409"/>
              </a:xfrm>
              <a:custGeom>
                <a:avLst/>
                <a:gdLst>
                  <a:gd name="T0" fmla="*/ 328 w 3610"/>
                  <a:gd name="T1" fmla="*/ 0 h 409"/>
                  <a:gd name="T2" fmla="*/ 3273 w 3610"/>
                  <a:gd name="T3" fmla="*/ 0 h 409"/>
                  <a:gd name="T4" fmla="*/ 3601 w 3610"/>
                  <a:gd name="T5" fmla="*/ 408 h 409"/>
                  <a:gd name="T6" fmla="*/ 0 w 3610"/>
                  <a:gd name="T7" fmla="*/ 408 h 409"/>
                  <a:gd name="T8" fmla="*/ 328 w 3610"/>
                  <a:gd name="T9" fmla="*/ 0 h 409"/>
                  <a:gd name="T10" fmla="*/ 0 60000 65536"/>
                  <a:gd name="T11" fmla="*/ 0 60000 65536"/>
                  <a:gd name="T12" fmla="*/ 0 60000 65536"/>
                  <a:gd name="T13" fmla="*/ 0 60000 65536"/>
                  <a:gd name="T14" fmla="*/ 0 60000 65536"/>
                  <a:gd name="T15" fmla="*/ 0 w 3610"/>
                  <a:gd name="T16" fmla="*/ 0 h 409"/>
                  <a:gd name="T17" fmla="*/ 3610 w 3610"/>
                  <a:gd name="T18" fmla="*/ 409 h 409"/>
                </a:gdLst>
                <a:ahLst/>
                <a:cxnLst>
                  <a:cxn ang="T10">
                    <a:pos x="T0" y="T1"/>
                  </a:cxn>
                  <a:cxn ang="T11">
                    <a:pos x="T2" y="T3"/>
                  </a:cxn>
                  <a:cxn ang="T12">
                    <a:pos x="T4" y="T5"/>
                  </a:cxn>
                  <a:cxn ang="T13">
                    <a:pos x="T6" y="T7"/>
                  </a:cxn>
                  <a:cxn ang="T14">
                    <a:pos x="T8" y="T9"/>
                  </a:cxn>
                </a:cxnLst>
                <a:rect l="T15" t="T16" r="T17" b="T18"/>
                <a:pathLst>
                  <a:path w="3610" h="409">
                    <a:moveTo>
                      <a:pt x="328" y="0"/>
                    </a:moveTo>
                    <a:lnTo>
                      <a:pt x="3281" y="0"/>
                    </a:lnTo>
                    <a:lnTo>
                      <a:pt x="3609" y="408"/>
                    </a:lnTo>
                    <a:lnTo>
                      <a:pt x="0" y="408"/>
                    </a:lnTo>
                    <a:lnTo>
                      <a:pt x="328" y="0"/>
                    </a:lnTo>
                  </a:path>
                </a:pathLst>
              </a:custGeom>
              <a:gradFill rotWithShape="0">
                <a:gsLst>
                  <a:gs pos="0">
                    <a:srgbClr val="003400"/>
                  </a:gs>
                  <a:gs pos="50000">
                    <a:srgbClr val="00AE00"/>
                  </a:gs>
                  <a:gs pos="100000">
                    <a:srgbClr val="003400"/>
                  </a:gs>
                </a:gsLst>
                <a:lin ang="0" scaled="1"/>
              </a:gradFill>
              <a:ln w="9525" cap="rnd">
                <a:noFill/>
                <a:round/>
                <a:headEnd/>
                <a:tailEnd/>
              </a:ln>
            </p:spPr>
            <p:txBody>
              <a:bodyPr/>
              <a:lstStyle/>
              <a:p>
                <a:endParaRPr lang="en-US"/>
              </a:p>
            </p:txBody>
          </p:sp>
          <p:sp>
            <p:nvSpPr>
              <p:cNvPr id="73739" name="Rectangle 11"/>
              <p:cNvSpPr>
                <a:spLocks noChangeArrowheads="1"/>
              </p:cNvSpPr>
              <p:nvPr/>
            </p:nvSpPr>
            <p:spPr bwMode="auto">
              <a:xfrm>
                <a:off x="1497" y="3428"/>
                <a:ext cx="1630" cy="262"/>
              </a:xfrm>
              <a:prstGeom prst="rect">
                <a:avLst/>
              </a:prstGeom>
              <a:noFill/>
              <a:ln w="9525">
                <a:noFill/>
                <a:miter lim="800000"/>
                <a:headEnd/>
                <a:tailEnd/>
              </a:ln>
              <a:effectLst/>
            </p:spPr>
            <p:txBody>
              <a:bodyPr wrap="none" lIns="112688" tIns="57138" rIns="112688" bIns="57138">
                <a:spAutoFit/>
              </a:bodyPr>
              <a:lstStyle/>
              <a:p>
                <a:pPr algn="ctr" defTabSz="1346200" eaLnBrk="0" hangingPunct="0">
                  <a:lnSpc>
                    <a:spcPct val="10000"/>
                  </a:lnSpc>
                  <a:defRPr/>
                </a:pPr>
                <a:endParaRPr lang="en-US" sz="1800" b="1">
                  <a:solidFill>
                    <a:srgbClr val="FFFFFF"/>
                  </a:solidFill>
                  <a:effectLst>
                    <a:outerShdw blurRad="38100" dist="38100" dir="2700000" algn="tl">
                      <a:srgbClr val="C0C0C0"/>
                    </a:outerShdw>
                  </a:effectLst>
                  <a:latin typeface="Times New Roman" pitchFamily="18" charset="0"/>
                  <a:cs typeface="Arial" charset="0"/>
                </a:endParaRPr>
              </a:p>
              <a:p>
                <a:pPr algn="ctr" defTabSz="1346200" eaLnBrk="0" hangingPunct="0">
                  <a:defRPr/>
                </a:pPr>
                <a:r>
                  <a:rPr lang="en-US" sz="1800" b="1">
                    <a:solidFill>
                      <a:srgbClr val="FFFFFF"/>
                    </a:solidFill>
                    <a:effectLst>
                      <a:outerShdw blurRad="38100" dist="38100" dir="2700000" algn="tl">
                        <a:srgbClr val="C0C0C0"/>
                      </a:outerShdw>
                    </a:effectLst>
                    <a:latin typeface="Times New Roman" pitchFamily="18" charset="0"/>
                    <a:cs typeface="Arial" charset="0"/>
                  </a:rPr>
                  <a:t>Records/Documentation</a:t>
                </a:r>
              </a:p>
            </p:txBody>
          </p:sp>
        </p:grpSp>
        <p:sp>
          <p:nvSpPr>
            <p:cNvPr id="73745" name="Rectangle 17"/>
            <p:cNvSpPr>
              <a:spLocks noChangeArrowheads="1"/>
            </p:cNvSpPr>
            <p:nvPr/>
          </p:nvSpPr>
          <p:spPr bwMode="auto">
            <a:xfrm>
              <a:off x="3999" y="3178"/>
              <a:ext cx="1406" cy="677"/>
            </a:xfrm>
            <a:prstGeom prst="rect">
              <a:avLst/>
            </a:prstGeom>
            <a:noFill/>
            <a:ln w="9525">
              <a:noFill/>
              <a:miter lim="800000"/>
              <a:headEnd/>
              <a:tailEnd/>
            </a:ln>
            <a:effectLst/>
          </p:spPr>
          <p:txBody>
            <a:bodyPr lIns="112688" tIns="57138" rIns="112688" bIns="57138">
              <a:spAutoFit/>
            </a:bodyPr>
            <a:lstStyle/>
            <a:p>
              <a:pPr algn="ctr" defTabSz="1346200" eaLnBrk="0" hangingPunct="0">
                <a:defRPr/>
              </a:pPr>
              <a:r>
                <a:rPr lang="en-US" sz="1800" b="1">
                  <a:effectLst>
                    <a:outerShdw blurRad="38100" dist="38100" dir="2700000" algn="tl">
                      <a:srgbClr val="C0C0C0"/>
                    </a:outerShdw>
                  </a:effectLst>
                  <a:latin typeface="Verdana" pitchFamily="34" charset="0"/>
                  <a:cs typeface="Arial" charset="0"/>
                </a:rPr>
                <a:t>Level 4</a:t>
              </a:r>
            </a:p>
            <a:p>
              <a:pPr algn="ctr" defTabSz="1346200" eaLnBrk="0" hangingPunct="0">
                <a:defRPr/>
              </a:pPr>
              <a:r>
                <a:rPr lang="en-US" sz="1500">
                  <a:effectLst>
                    <a:outerShdw blurRad="38100" dist="38100" dir="2700000" algn="tl">
                      <a:srgbClr val="C0C0C0"/>
                    </a:outerShdw>
                  </a:effectLst>
                  <a:latin typeface="Verdana" pitchFamily="34" charset="0"/>
                  <a:cs typeface="Arial" charset="0"/>
                </a:rPr>
                <a:t>Results: shows that the system is operating</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defTabSz="992188" eaLnBrk="1" hangingPunct="1"/>
            <a:r>
              <a:rPr lang="en-US" smtClean="0"/>
              <a:t>ISO 9001:2000 </a:t>
            </a:r>
            <a:r>
              <a:rPr lang="en-US" smtClean="0">
                <a:solidFill>
                  <a:schemeClr val="tx1"/>
                </a:solidFill>
                <a:ea typeface="Arial Unicode MS" pitchFamily="34" charset="-128"/>
                <a:cs typeface="Arial Unicode MS" pitchFamily="34" charset="-128"/>
              </a:rPr>
              <a:t>Structure</a:t>
            </a:r>
          </a:p>
        </p:txBody>
      </p:sp>
      <p:sp>
        <p:nvSpPr>
          <p:cNvPr id="24579" name="Text Box 3"/>
          <p:cNvSpPr txBox="1">
            <a:spLocks noChangeArrowheads="1"/>
          </p:cNvSpPr>
          <p:nvPr/>
        </p:nvSpPr>
        <p:spPr bwMode="auto">
          <a:xfrm>
            <a:off x="2938463" y="946150"/>
            <a:ext cx="3448050" cy="723900"/>
          </a:xfrm>
          <a:prstGeom prst="rect">
            <a:avLst/>
          </a:prstGeom>
          <a:noFill/>
          <a:ln w="9525">
            <a:noFill/>
            <a:miter lim="800000"/>
            <a:headEnd/>
            <a:tailEnd/>
          </a:ln>
        </p:spPr>
        <p:txBody>
          <a:bodyPr wrap="none" lIns="84216" tIns="42108" rIns="84216" bIns="42108">
            <a:spAutoFit/>
          </a:bodyPr>
          <a:lstStyle/>
          <a:p>
            <a:pPr marL="420688" indent="-420688" defTabSz="841375" eaLnBrk="0" hangingPunct="0">
              <a:buFontTx/>
              <a:buAutoNum type="arabicPeriod" startAt="4"/>
            </a:pPr>
            <a:r>
              <a:rPr lang="en-US" sz="1400" b="1">
                <a:latin typeface="Verdana" pitchFamily="34" charset="0"/>
              </a:rPr>
              <a:t>Quality Management System</a:t>
            </a:r>
          </a:p>
          <a:p>
            <a:pPr marL="841375" lvl="1" indent="-420688" defTabSz="841375" eaLnBrk="0" hangingPunct="0"/>
            <a:r>
              <a:rPr lang="en-US" sz="1400">
                <a:latin typeface="Verdana" pitchFamily="34" charset="0"/>
              </a:rPr>
              <a:t>4.1 General requirements</a:t>
            </a:r>
          </a:p>
          <a:p>
            <a:pPr marL="841375" lvl="1" indent="-420688" defTabSz="841375" eaLnBrk="0" hangingPunct="0"/>
            <a:r>
              <a:rPr lang="en-US" sz="1400">
                <a:latin typeface="Verdana" pitchFamily="34" charset="0"/>
              </a:rPr>
              <a:t>4.2 Document requirements</a:t>
            </a:r>
          </a:p>
        </p:txBody>
      </p:sp>
      <p:sp>
        <p:nvSpPr>
          <p:cNvPr id="24580" name="Text Box 4"/>
          <p:cNvSpPr txBox="1">
            <a:spLocks noChangeArrowheads="1"/>
          </p:cNvSpPr>
          <p:nvPr/>
        </p:nvSpPr>
        <p:spPr bwMode="auto">
          <a:xfrm>
            <a:off x="814388" y="2003425"/>
            <a:ext cx="3305175" cy="2212975"/>
          </a:xfrm>
          <a:prstGeom prst="rect">
            <a:avLst/>
          </a:prstGeom>
          <a:noFill/>
          <a:ln w="9525">
            <a:noFill/>
            <a:miter lim="800000"/>
            <a:headEnd/>
            <a:tailEnd/>
          </a:ln>
        </p:spPr>
        <p:txBody>
          <a:bodyPr lIns="84216" tIns="42108" rIns="84216" bIns="42108">
            <a:spAutoFit/>
          </a:bodyPr>
          <a:lstStyle/>
          <a:p>
            <a:pPr marL="320675" indent="-320675" defTabSz="841375" eaLnBrk="0" hangingPunct="0">
              <a:buFontTx/>
              <a:buAutoNum type="arabicPeriod" startAt="5"/>
            </a:pPr>
            <a:r>
              <a:rPr lang="en-US" sz="1400" b="1">
                <a:latin typeface="Verdana" pitchFamily="34" charset="0"/>
              </a:rPr>
              <a:t>  Management Responsibility</a:t>
            </a:r>
          </a:p>
          <a:p>
            <a:pPr marL="900113" lvl="1" indent="-420688" defTabSz="841375" eaLnBrk="0" hangingPunct="0"/>
            <a:r>
              <a:rPr lang="en-US" sz="1400">
                <a:latin typeface="Verdana" pitchFamily="34" charset="0"/>
              </a:rPr>
              <a:t>5.1 Management commitment</a:t>
            </a:r>
          </a:p>
          <a:p>
            <a:pPr marL="900113" lvl="1" indent="-420688" defTabSz="841375" eaLnBrk="0" hangingPunct="0"/>
            <a:r>
              <a:rPr lang="en-US" sz="1400">
                <a:latin typeface="Verdana" pitchFamily="34" charset="0"/>
              </a:rPr>
              <a:t>5.2 Customer focus</a:t>
            </a:r>
          </a:p>
          <a:p>
            <a:pPr marL="900113" lvl="1" indent="-420688" defTabSz="841375" eaLnBrk="0" hangingPunct="0"/>
            <a:r>
              <a:rPr lang="en-US" sz="1400">
                <a:latin typeface="Verdana" pitchFamily="34" charset="0"/>
              </a:rPr>
              <a:t>5.3 Quality policy</a:t>
            </a:r>
          </a:p>
          <a:p>
            <a:pPr marL="900113" lvl="1" indent="-420688" defTabSz="841375" eaLnBrk="0" hangingPunct="0"/>
            <a:r>
              <a:rPr lang="en-US" sz="1400">
                <a:latin typeface="Verdana" pitchFamily="34" charset="0"/>
              </a:rPr>
              <a:t>5.4 Planning</a:t>
            </a:r>
          </a:p>
          <a:p>
            <a:pPr marL="900113" lvl="1" indent="-420688" defTabSz="841375" eaLnBrk="0" hangingPunct="0"/>
            <a:r>
              <a:rPr lang="en-US" sz="1400">
                <a:latin typeface="Verdana" pitchFamily="34" charset="0"/>
              </a:rPr>
              <a:t>5.5 Responsibility, authority, communication</a:t>
            </a:r>
          </a:p>
          <a:p>
            <a:pPr marL="900113" lvl="1" indent="-420688" defTabSz="841375" eaLnBrk="0" hangingPunct="0"/>
            <a:r>
              <a:rPr lang="en-US" sz="1400">
                <a:latin typeface="Verdana" pitchFamily="34" charset="0"/>
              </a:rPr>
              <a:t>5.6 Management review</a:t>
            </a:r>
          </a:p>
        </p:txBody>
      </p:sp>
      <p:sp>
        <p:nvSpPr>
          <p:cNvPr id="24581" name="Text Box 5"/>
          <p:cNvSpPr txBox="1">
            <a:spLocks noChangeArrowheads="1"/>
          </p:cNvSpPr>
          <p:nvPr/>
        </p:nvSpPr>
        <p:spPr bwMode="auto">
          <a:xfrm>
            <a:off x="814388" y="4551363"/>
            <a:ext cx="2905125" cy="1149350"/>
          </a:xfrm>
          <a:prstGeom prst="rect">
            <a:avLst/>
          </a:prstGeom>
          <a:noFill/>
          <a:ln w="9525">
            <a:noFill/>
            <a:miter lim="800000"/>
            <a:headEnd/>
            <a:tailEnd/>
          </a:ln>
        </p:spPr>
        <p:txBody>
          <a:bodyPr wrap="none" lIns="84216" tIns="42108" rIns="84216" bIns="42108">
            <a:spAutoFit/>
          </a:bodyPr>
          <a:lstStyle/>
          <a:p>
            <a:pPr marL="420688" indent="-420688" defTabSz="841375" eaLnBrk="0" hangingPunct="0">
              <a:buFontTx/>
              <a:buAutoNum type="arabicPeriod" startAt="6"/>
            </a:pPr>
            <a:r>
              <a:rPr lang="en-US" sz="1400" b="1">
                <a:latin typeface="Verdana" pitchFamily="34" charset="0"/>
              </a:rPr>
              <a:t>Resource Management</a:t>
            </a:r>
          </a:p>
          <a:p>
            <a:pPr marL="841375" lvl="1" indent="-420688" defTabSz="841375" eaLnBrk="0" hangingPunct="0"/>
            <a:r>
              <a:rPr lang="en-US" sz="1400">
                <a:latin typeface="Verdana" pitchFamily="34" charset="0"/>
              </a:rPr>
              <a:t>6.1 Provision of resources</a:t>
            </a:r>
          </a:p>
          <a:p>
            <a:pPr marL="841375" lvl="1" indent="-420688" defTabSz="841375" eaLnBrk="0" hangingPunct="0"/>
            <a:r>
              <a:rPr lang="en-US" sz="1400">
                <a:latin typeface="Verdana" pitchFamily="34" charset="0"/>
              </a:rPr>
              <a:t>6.2 Human resources</a:t>
            </a:r>
          </a:p>
          <a:p>
            <a:pPr marL="841375" lvl="1" indent="-420688" defTabSz="841375" eaLnBrk="0" hangingPunct="0"/>
            <a:r>
              <a:rPr lang="en-US" sz="1400">
                <a:latin typeface="Verdana" pitchFamily="34" charset="0"/>
              </a:rPr>
              <a:t>6.3 Infrastructure</a:t>
            </a:r>
          </a:p>
          <a:p>
            <a:pPr marL="841375" lvl="1" indent="-420688" defTabSz="841375" eaLnBrk="0" hangingPunct="0"/>
            <a:r>
              <a:rPr lang="en-US" sz="1400">
                <a:latin typeface="Verdana" pitchFamily="34" charset="0"/>
              </a:rPr>
              <a:t>6.4 Work environment</a:t>
            </a:r>
          </a:p>
        </p:txBody>
      </p:sp>
      <p:sp>
        <p:nvSpPr>
          <p:cNvPr id="24582" name="Text Box 6"/>
          <p:cNvSpPr txBox="1">
            <a:spLocks noChangeArrowheads="1"/>
          </p:cNvSpPr>
          <p:nvPr/>
        </p:nvSpPr>
        <p:spPr bwMode="auto">
          <a:xfrm>
            <a:off x="4678363" y="2012950"/>
            <a:ext cx="3870325" cy="1787525"/>
          </a:xfrm>
          <a:prstGeom prst="rect">
            <a:avLst/>
          </a:prstGeom>
          <a:noFill/>
          <a:ln w="9525">
            <a:noFill/>
            <a:miter lim="800000"/>
            <a:headEnd/>
            <a:tailEnd/>
          </a:ln>
        </p:spPr>
        <p:txBody>
          <a:bodyPr lIns="84216" tIns="42108" rIns="84216" bIns="42108">
            <a:spAutoFit/>
          </a:bodyPr>
          <a:lstStyle/>
          <a:p>
            <a:pPr marL="420688" indent="-420688" defTabSz="841375" eaLnBrk="0" hangingPunct="0">
              <a:buFontTx/>
              <a:buAutoNum type="arabicPeriod" startAt="7"/>
            </a:pPr>
            <a:r>
              <a:rPr lang="en-US" sz="1400" b="1" dirty="0">
                <a:latin typeface="Verdana" pitchFamily="34" charset="0"/>
              </a:rPr>
              <a:t>Product realization</a:t>
            </a:r>
          </a:p>
          <a:p>
            <a:pPr marL="841375" lvl="1" indent="-420688" defTabSz="841375" eaLnBrk="0" hangingPunct="0"/>
            <a:r>
              <a:rPr lang="en-US" sz="1400" dirty="0">
                <a:latin typeface="Verdana" pitchFamily="34" charset="0"/>
              </a:rPr>
              <a:t>7.1 Planning of product realization</a:t>
            </a:r>
          </a:p>
          <a:p>
            <a:pPr marL="841375" lvl="1" indent="-420688" defTabSz="841375" eaLnBrk="0" hangingPunct="0"/>
            <a:r>
              <a:rPr lang="en-US" sz="1400" dirty="0">
                <a:latin typeface="Verdana" pitchFamily="34" charset="0"/>
              </a:rPr>
              <a:t>7.2 Customer-related processes</a:t>
            </a:r>
          </a:p>
          <a:p>
            <a:pPr marL="841375" lvl="1" indent="-420688" defTabSz="841375" eaLnBrk="0" hangingPunct="0"/>
            <a:r>
              <a:rPr lang="en-US" sz="1400" dirty="0">
                <a:latin typeface="Verdana" pitchFamily="34" charset="0"/>
              </a:rPr>
              <a:t>7.3 Design and development</a:t>
            </a:r>
          </a:p>
          <a:p>
            <a:pPr marL="841375" lvl="1" indent="-420688" defTabSz="841375" eaLnBrk="0" hangingPunct="0"/>
            <a:r>
              <a:rPr lang="en-US" sz="1400" dirty="0">
                <a:latin typeface="Verdana" pitchFamily="34" charset="0"/>
              </a:rPr>
              <a:t>7.4 Purchasing</a:t>
            </a:r>
          </a:p>
          <a:p>
            <a:pPr marL="841375" lvl="1" indent="-420688" defTabSz="841375" eaLnBrk="0" hangingPunct="0"/>
            <a:r>
              <a:rPr lang="en-US" sz="1400" dirty="0">
                <a:latin typeface="Verdana" pitchFamily="34" charset="0"/>
              </a:rPr>
              <a:t>7.5 Production and service provision</a:t>
            </a:r>
          </a:p>
          <a:p>
            <a:pPr marL="841375" lvl="1" indent="-420688" defTabSz="841375" eaLnBrk="0" hangingPunct="0"/>
            <a:r>
              <a:rPr lang="en-US" sz="1400" dirty="0">
                <a:latin typeface="Verdana" pitchFamily="34" charset="0"/>
              </a:rPr>
              <a:t>7.6 Control of monitoring and measuring devices</a:t>
            </a:r>
          </a:p>
        </p:txBody>
      </p:sp>
      <p:sp>
        <p:nvSpPr>
          <p:cNvPr id="24583" name="Text Box 7"/>
          <p:cNvSpPr txBox="1">
            <a:spLocks noChangeArrowheads="1"/>
          </p:cNvSpPr>
          <p:nvPr/>
        </p:nvSpPr>
        <p:spPr bwMode="auto">
          <a:xfrm>
            <a:off x="4678363" y="4275138"/>
            <a:ext cx="4014787" cy="1574800"/>
          </a:xfrm>
          <a:prstGeom prst="rect">
            <a:avLst/>
          </a:prstGeom>
          <a:noFill/>
          <a:ln w="9525">
            <a:noFill/>
            <a:miter lim="800000"/>
            <a:headEnd/>
            <a:tailEnd/>
          </a:ln>
        </p:spPr>
        <p:txBody>
          <a:bodyPr lIns="84216" tIns="42108" rIns="84216" bIns="42108">
            <a:spAutoFit/>
          </a:bodyPr>
          <a:lstStyle/>
          <a:p>
            <a:pPr marL="420688" indent="-420688" defTabSz="841375" eaLnBrk="0" hangingPunct="0">
              <a:buFontTx/>
              <a:buAutoNum type="arabicPeriod" startAt="8"/>
            </a:pPr>
            <a:r>
              <a:rPr lang="en-US" sz="1400" b="1">
                <a:latin typeface="Verdana" pitchFamily="34" charset="0"/>
              </a:rPr>
              <a:t>Measurement, Analysis &amp; Improvement</a:t>
            </a:r>
          </a:p>
          <a:p>
            <a:pPr marL="841375" lvl="1" indent="-420688" defTabSz="841375" eaLnBrk="0" hangingPunct="0"/>
            <a:r>
              <a:rPr lang="en-US" sz="1400">
                <a:latin typeface="Verdana" pitchFamily="34" charset="0"/>
              </a:rPr>
              <a:t>8.1 General</a:t>
            </a:r>
          </a:p>
          <a:p>
            <a:pPr marL="841375" lvl="1" indent="-420688" defTabSz="841375" eaLnBrk="0" hangingPunct="0"/>
            <a:r>
              <a:rPr lang="en-US" sz="1400">
                <a:latin typeface="Verdana" pitchFamily="34" charset="0"/>
              </a:rPr>
              <a:t>8.2 Monitoring and measurement</a:t>
            </a:r>
          </a:p>
          <a:p>
            <a:pPr marL="841375" lvl="1" indent="-420688" defTabSz="841375" eaLnBrk="0" hangingPunct="0"/>
            <a:r>
              <a:rPr lang="en-US" sz="1400">
                <a:latin typeface="Verdana" pitchFamily="34" charset="0"/>
              </a:rPr>
              <a:t>8.3 Control of nonconforming product</a:t>
            </a:r>
          </a:p>
          <a:p>
            <a:pPr marL="841375" lvl="1" indent="-420688" defTabSz="841375" eaLnBrk="0" hangingPunct="0"/>
            <a:r>
              <a:rPr lang="en-US" sz="1400">
                <a:latin typeface="Verdana" pitchFamily="34" charset="0"/>
              </a:rPr>
              <a:t>8.4 Analysis of data</a:t>
            </a:r>
          </a:p>
          <a:p>
            <a:pPr marL="841375" lvl="1" indent="-420688" defTabSz="841375" eaLnBrk="0" hangingPunct="0"/>
            <a:r>
              <a:rPr lang="en-US" sz="1400">
                <a:latin typeface="Verdana" pitchFamily="34" charset="0"/>
              </a:rPr>
              <a:t>8.5 Improvement</a:t>
            </a:r>
          </a:p>
        </p:txBody>
      </p:sp>
      <p:sp>
        <p:nvSpPr>
          <p:cNvPr id="24584" name="Rectangle 8"/>
          <p:cNvSpPr>
            <a:spLocks noChangeArrowheads="1"/>
          </p:cNvSpPr>
          <p:nvPr/>
        </p:nvSpPr>
        <p:spPr bwMode="auto">
          <a:xfrm>
            <a:off x="304800" y="838200"/>
            <a:ext cx="8548688" cy="1074738"/>
          </a:xfrm>
          <a:prstGeom prst="rect">
            <a:avLst/>
          </a:prstGeom>
          <a:noFill/>
          <a:ln w="9525">
            <a:solidFill>
              <a:schemeClr val="tx1"/>
            </a:solidFill>
            <a:miter lim="800000"/>
            <a:headEnd/>
            <a:tailEnd/>
          </a:ln>
        </p:spPr>
        <p:txBody>
          <a:bodyPr wrap="none" anchor="ctr"/>
          <a:lstStyle/>
          <a:p>
            <a:pPr eaLnBrk="0" hangingPunct="0"/>
            <a:endParaRPr lang="en-US"/>
          </a:p>
        </p:txBody>
      </p:sp>
      <p:sp>
        <p:nvSpPr>
          <p:cNvPr id="24585" name="Rectangle 9"/>
          <p:cNvSpPr>
            <a:spLocks noChangeArrowheads="1"/>
          </p:cNvSpPr>
          <p:nvPr/>
        </p:nvSpPr>
        <p:spPr bwMode="auto">
          <a:xfrm>
            <a:off x="315913" y="1912938"/>
            <a:ext cx="8537575" cy="4313237"/>
          </a:xfrm>
          <a:prstGeom prst="rect">
            <a:avLst/>
          </a:prstGeom>
          <a:noFill/>
          <a:ln w="9525">
            <a:solidFill>
              <a:schemeClr val="tx1"/>
            </a:solidFill>
            <a:miter lim="800000"/>
            <a:headEnd/>
            <a:tailEnd/>
          </a:ln>
        </p:spPr>
        <p:txBody>
          <a:bodyPr wrap="none" anchor="ctr"/>
          <a:lstStyle/>
          <a:p>
            <a:pPr eaLnBrk="0" hangingPunct="0"/>
            <a:endParaRPr lang="en-US"/>
          </a:p>
        </p:txBody>
      </p:sp>
      <p:sp>
        <p:nvSpPr>
          <p:cNvPr id="24586" name="Line 10"/>
          <p:cNvSpPr>
            <a:spLocks noChangeShapeType="1"/>
          </p:cNvSpPr>
          <p:nvPr/>
        </p:nvSpPr>
        <p:spPr bwMode="auto">
          <a:xfrm>
            <a:off x="4564063" y="1939925"/>
            <a:ext cx="0" cy="4298950"/>
          </a:xfrm>
          <a:prstGeom prst="line">
            <a:avLst/>
          </a:prstGeom>
          <a:noFill/>
          <a:ln w="9525">
            <a:solidFill>
              <a:schemeClr val="tx1"/>
            </a:solidFill>
            <a:round/>
            <a:headEnd/>
            <a:tailEnd/>
          </a:ln>
        </p:spPr>
        <p:txBody>
          <a:bodyPr/>
          <a:lstStyle/>
          <a:p>
            <a:endParaRPr lang="en-US"/>
          </a:p>
        </p:txBody>
      </p:sp>
      <p:sp>
        <p:nvSpPr>
          <p:cNvPr id="24587" name="Line 11"/>
          <p:cNvSpPr>
            <a:spLocks noChangeShapeType="1"/>
          </p:cNvSpPr>
          <p:nvPr/>
        </p:nvSpPr>
        <p:spPr bwMode="auto">
          <a:xfrm>
            <a:off x="303213" y="4225925"/>
            <a:ext cx="8550275" cy="0"/>
          </a:xfrm>
          <a:prstGeom prst="line">
            <a:avLst/>
          </a:prstGeom>
          <a:noFill/>
          <a:ln w="9525">
            <a:solidFill>
              <a:schemeClr val="tx1"/>
            </a:solidFill>
            <a:round/>
            <a:headEnd/>
            <a:tailEnd/>
          </a:ln>
        </p:spPr>
        <p:txBody>
          <a:bodyPr/>
          <a:lstStyle/>
          <a:p>
            <a:endParaRPr lang="en-US"/>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71600"/>
            <a:ext cx="7467600" cy="2057400"/>
          </a:xfrm>
        </p:spPr>
        <p:txBody>
          <a:bodyPr/>
          <a:lstStyle/>
          <a:p>
            <a:r>
              <a:rPr lang="en-US" dirty="0" smtClean="0">
                <a:latin typeface="Times New Roman" pitchFamily="18" charset="0"/>
                <a:cs typeface="Times New Roman" pitchFamily="18" charset="0"/>
              </a:rPr>
              <a:t>5.2</a:t>
            </a:r>
            <a:r>
              <a:rPr lang="en-US" dirty="0" smtClean="0"/>
              <a:t>  </a:t>
            </a:r>
            <a:r>
              <a:rPr lang="en-US" dirty="0" smtClean="0">
                <a:latin typeface="Times New Roman" pitchFamily="18" charset="0"/>
                <a:cs typeface="Times New Roman" pitchFamily="18" charset="0"/>
              </a:rPr>
              <a:t>Customer Focus</a:t>
            </a:r>
          </a:p>
          <a:p>
            <a:pPr lvl="2">
              <a:buNone/>
            </a:pPr>
            <a:r>
              <a:rPr lang="en-US" sz="2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Top management </a:t>
            </a:r>
            <a:r>
              <a:rPr lang="en-US" b="1" dirty="0" smtClean="0">
                <a:solidFill>
                  <a:srgbClr val="FF0000"/>
                </a:solidFill>
                <a:latin typeface="Times New Roman" pitchFamily="18" charset="0"/>
                <a:cs typeface="Times New Roman" pitchFamily="18" charset="0"/>
              </a:rPr>
              <a:t>shall</a:t>
            </a:r>
            <a:r>
              <a:rPr lang="en-US" dirty="0" smtClean="0">
                <a:latin typeface="Times New Roman" pitchFamily="18" charset="0"/>
                <a:cs typeface="Times New Roman" pitchFamily="18" charset="0"/>
              </a:rPr>
              <a:t> ensure that customer requirements are determined and are met with the aim of enhancing customer satisfaction.”</a:t>
            </a:r>
          </a:p>
        </p:txBody>
      </p:sp>
      <p:sp>
        <p:nvSpPr>
          <p:cNvPr id="3" name="Title 2"/>
          <p:cNvSpPr>
            <a:spLocks noGrp="1"/>
          </p:cNvSpPr>
          <p:nvPr>
            <p:ph type="title"/>
          </p:nvPr>
        </p:nvSpPr>
        <p:spPr/>
        <p:txBody>
          <a:bodyPr/>
          <a:lstStyle/>
          <a:p>
            <a:r>
              <a:rPr lang="en-US" dirty="0" smtClean="0"/>
              <a:t>Standard Examples</a:t>
            </a:r>
            <a:endParaRPr lang="en-US"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Advantages of ISO 9000</a:t>
            </a:r>
            <a:r>
              <a:rPr lang="en-US" b="1" dirty="0" smtClean="0"/>
              <a:t/>
            </a:r>
            <a:br>
              <a:rPr lang="en-US" b="1" dirty="0" smtClean="0"/>
            </a:br>
            <a:endParaRPr lang="en-US" dirty="0" smtClean="0"/>
          </a:p>
        </p:txBody>
      </p:sp>
      <p:sp>
        <p:nvSpPr>
          <p:cNvPr id="23555" name="Content Placeholder 2"/>
          <p:cNvSpPr>
            <a:spLocks noGrp="1"/>
          </p:cNvSpPr>
          <p:nvPr>
            <p:ph idx="1"/>
          </p:nvPr>
        </p:nvSpPr>
        <p:spPr>
          <a:xfrm>
            <a:off x="381000" y="914400"/>
            <a:ext cx="8153400" cy="4867275"/>
          </a:xfrm>
        </p:spPr>
        <p:txBody>
          <a:bodyPr/>
          <a:lstStyle/>
          <a:p>
            <a:pPr marL="800100">
              <a:buFont typeface="Arial" pitchFamily="34" charset="0"/>
              <a:buChar char="•"/>
              <a:defRPr/>
            </a:pPr>
            <a:r>
              <a:rPr lang="en-US" dirty="0" smtClean="0">
                <a:latin typeface="Times New Roman" pitchFamily="18" charset="0"/>
                <a:cs typeface="Times New Roman" pitchFamily="18" charset="0"/>
              </a:rPr>
              <a:t>Increased marketability.</a:t>
            </a:r>
          </a:p>
          <a:p>
            <a:pPr marL="800100">
              <a:buFontTx/>
              <a:buChar char="•"/>
              <a:defRPr/>
            </a:pPr>
            <a:r>
              <a:rPr lang="en-US" dirty="0" smtClean="0">
                <a:latin typeface="Times New Roman" pitchFamily="18" charset="0"/>
                <a:cs typeface="Times New Roman" pitchFamily="18" charset="0"/>
              </a:rPr>
              <a:t>Reduced operational expenses</a:t>
            </a:r>
          </a:p>
          <a:p>
            <a:pPr marL="800100">
              <a:buFontTx/>
              <a:buChar char="•"/>
              <a:defRPr/>
            </a:pPr>
            <a:r>
              <a:rPr lang="en-US" dirty="0" smtClean="0">
                <a:latin typeface="Times New Roman" pitchFamily="18" charset="0"/>
                <a:cs typeface="Times New Roman" pitchFamily="18" charset="0"/>
              </a:rPr>
              <a:t>Better management control</a:t>
            </a:r>
          </a:p>
          <a:p>
            <a:pPr marL="800100">
              <a:buFontTx/>
              <a:buChar char="•"/>
              <a:defRPr/>
            </a:pPr>
            <a:r>
              <a:rPr lang="en-US" dirty="0" smtClean="0">
                <a:latin typeface="Times New Roman" pitchFamily="18" charset="0"/>
                <a:cs typeface="Times New Roman" pitchFamily="18" charset="0"/>
              </a:rPr>
              <a:t>Increased customer satisfaction</a:t>
            </a:r>
          </a:p>
          <a:p>
            <a:pPr marL="800100">
              <a:buFontTx/>
              <a:buChar char="•"/>
              <a:defRPr/>
            </a:pPr>
            <a:r>
              <a:rPr lang="en-US" dirty="0" smtClean="0">
                <a:latin typeface="Times New Roman" pitchFamily="18" charset="0"/>
                <a:cs typeface="Times New Roman" pitchFamily="18" charset="0"/>
              </a:rPr>
              <a:t>Improved internal communication</a:t>
            </a:r>
          </a:p>
          <a:p>
            <a:pPr marL="800100">
              <a:buFontTx/>
              <a:buChar char="•"/>
              <a:defRPr/>
            </a:pPr>
            <a:r>
              <a:rPr lang="en-US" dirty="0" smtClean="0">
                <a:latin typeface="Times New Roman" pitchFamily="18" charset="0"/>
                <a:cs typeface="Times New Roman" pitchFamily="18" charset="0"/>
              </a:rPr>
              <a:t>Improved customer service</a:t>
            </a:r>
          </a:p>
          <a:p>
            <a:pPr marL="800100">
              <a:buFontTx/>
              <a:buChar char="•"/>
              <a:defRPr/>
            </a:pPr>
            <a:r>
              <a:rPr lang="en-US" dirty="0" smtClean="0">
                <a:latin typeface="Times New Roman" pitchFamily="18" charset="0"/>
                <a:cs typeface="Times New Roman" pitchFamily="18" charset="0"/>
              </a:rPr>
              <a:t>Reduction of product-liability risks</a:t>
            </a:r>
          </a:p>
          <a:p>
            <a:pPr marL="800100">
              <a:buFontTx/>
              <a:buChar char="•"/>
              <a:defRPr/>
            </a:pPr>
            <a:r>
              <a:rPr lang="en-US" dirty="0" smtClean="0">
                <a:latin typeface="Times New Roman" pitchFamily="18" charset="0"/>
                <a:cs typeface="Times New Roman" pitchFamily="18" charset="0"/>
              </a:rPr>
              <a:t>Attractiveness to investors</a:t>
            </a:r>
          </a:p>
          <a:p>
            <a:pPr>
              <a:defRPr/>
            </a:pPr>
            <a:endParaRPr lang="en-US" dirty="0" smtClean="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71600"/>
            <a:ext cx="7010400" cy="3905250"/>
          </a:xfrm>
        </p:spPr>
        <p:txBody>
          <a:bodyPr/>
          <a:lstStyle/>
          <a:p>
            <a:pPr>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Owners and managers do not have an adequate understanding of the ISO 9000 certification process or of the quality standards themselves</a:t>
            </a:r>
          </a:p>
          <a:p>
            <a:pPr>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Funding for establishing the quality system is inadequate</a:t>
            </a:r>
          </a:p>
          <a:p>
            <a:pPr>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Heavy emphasis on documentation</a:t>
            </a:r>
          </a:p>
          <a:p>
            <a:pPr>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Length of the process</a:t>
            </a: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dirty="0" smtClean="0"/>
              <a:t>Disadvantages of ISO Implementation</a:t>
            </a:r>
            <a:endParaRPr lang="en-US" dirty="0"/>
          </a:p>
        </p:txBody>
      </p:sp>
    </p:spTree>
    <p:extLst>
      <p:ext uri="{BB962C8B-B14F-4D97-AF65-F5344CB8AC3E}">
        <p14:creationId xmlns:p14="http://schemas.microsoft.com/office/powerpoint/2010/main" val="189475467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defTabSz="992188" eaLnBrk="1" hangingPunct="1"/>
            <a:r>
              <a:rPr lang="en-US" sz="3200" b="1" smtClean="0"/>
              <a:t>Agenda</a:t>
            </a:r>
          </a:p>
        </p:txBody>
      </p:sp>
      <p:sp>
        <p:nvSpPr>
          <p:cNvPr id="6147" name="Rectangle 3"/>
          <p:cNvSpPr>
            <a:spLocks noGrp="1" noChangeArrowheads="1"/>
          </p:cNvSpPr>
          <p:nvPr>
            <p:ph idx="1"/>
          </p:nvPr>
        </p:nvSpPr>
        <p:spPr>
          <a:xfrm>
            <a:off x="3124200" y="1219200"/>
            <a:ext cx="3428999" cy="2971800"/>
          </a:xfrm>
        </p:spPr>
        <p:txBody>
          <a:bodyPr/>
          <a:lstStyle/>
          <a:p>
            <a:pPr marL="373063" indent="-373063" defTabSz="992188" eaLnBrk="1" hangingPunct="1"/>
            <a:r>
              <a:rPr lang="en-US" sz="2400" dirty="0" smtClean="0">
                <a:latin typeface="Times New Roman" pitchFamily="18" charset="0"/>
                <a:cs typeface="Times New Roman" pitchFamily="18" charset="0"/>
              </a:rPr>
              <a:t>Process</a:t>
            </a:r>
          </a:p>
          <a:p>
            <a:pPr marL="373063" indent="-373063" defTabSz="992188" eaLnBrk="1" hangingPunct="1"/>
            <a:r>
              <a:rPr lang="en-US" sz="2400" dirty="0" smtClean="0">
                <a:latin typeface="Times New Roman" pitchFamily="18" charset="0"/>
                <a:cs typeface="Times New Roman" pitchFamily="18" charset="0"/>
              </a:rPr>
              <a:t>ISO</a:t>
            </a:r>
          </a:p>
          <a:p>
            <a:pPr marL="373063" indent="-373063" defTabSz="992188" eaLnBrk="1" hangingPunct="1"/>
            <a:r>
              <a:rPr lang="en-US" sz="2400" dirty="0" smtClean="0">
                <a:latin typeface="Times New Roman" pitchFamily="18" charset="0"/>
                <a:cs typeface="Times New Roman" pitchFamily="18" charset="0"/>
              </a:rPr>
              <a:t>CMMI</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t>ISO’s Impact In The Global Economy</a:t>
            </a:r>
          </a:p>
        </p:txBody>
      </p:sp>
      <p:sp>
        <p:nvSpPr>
          <p:cNvPr id="26627" name="Rectangle 3"/>
          <p:cNvSpPr>
            <a:spLocks noGrp="1" noChangeArrowheads="1"/>
          </p:cNvSpPr>
          <p:nvPr>
            <p:ph type="body" idx="1"/>
          </p:nvPr>
        </p:nvSpPr>
        <p:spPr>
          <a:xfrm>
            <a:off x="762000" y="914400"/>
            <a:ext cx="7696200" cy="5105400"/>
          </a:xfrm>
        </p:spPr>
        <p:txBody>
          <a:bodyPr/>
          <a:lstStyle/>
          <a:p>
            <a:pPr marL="0" indent="0" eaLnBrk="1" hangingPunct="1">
              <a:lnSpc>
                <a:spcPct val="75000"/>
              </a:lnSpc>
            </a:pPr>
            <a:r>
              <a:rPr lang="en-US" dirty="0" smtClean="0">
                <a:latin typeface="Times New Roman" pitchFamily="18" charset="0"/>
                <a:cs typeface="Times New Roman" pitchFamily="18" charset="0"/>
              </a:rPr>
              <a:t>ISO 9001:2000 is now firmly established as the globally accepted standard for providing assurance about the quality of goods and services in supplier-customer relations.</a:t>
            </a:r>
          </a:p>
          <a:p>
            <a:pPr eaLnBrk="1" hangingPunct="1">
              <a:lnSpc>
                <a:spcPct val="75000"/>
              </a:lnSpc>
            </a:pPr>
            <a:endParaRPr lang="en-US" dirty="0" smtClean="0">
              <a:latin typeface="Times New Roman" pitchFamily="18" charset="0"/>
              <a:cs typeface="Times New Roman" pitchFamily="18" charset="0"/>
            </a:endParaRPr>
          </a:p>
          <a:p>
            <a:pPr eaLnBrk="1" hangingPunct="1">
              <a:lnSpc>
                <a:spcPct val="75000"/>
              </a:lnSpc>
            </a:pPr>
            <a:r>
              <a:rPr lang="en-US" dirty="0" smtClean="0">
                <a:latin typeface="Times New Roman" pitchFamily="18" charset="0"/>
                <a:cs typeface="Times New Roman" pitchFamily="18" charset="0"/>
              </a:rPr>
              <a:t>The positive roles played in globalization by ISO’s standards for quality and environmental management systems include the following:</a:t>
            </a:r>
          </a:p>
          <a:p>
            <a:pPr marL="635000" lvl="1" indent="-520700" eaLnBrk="1" hangingPunct="1">
              <a:lnSpc>
                <a:spcPct val="75000"/>
              </a:lnSpc>
            </a:pPr>
            <a:r>
              <a:rPr lang="en-US" sz="2000" dirty="0" smtClean="0">
                <a:latin typeface="Times New Roman" pitchFamily="18" charset="0"/>
                <a:cs typeface="Times New Roman" pitchFamily="18" charset="0"/>
              </a:rPr>
              <a:t>a unifying base for global businesses and supply chains – such as the automotive and oil and gas sectors </a:t>
            </a:r>
          </a:p>
          <a:p>
            <a:pPr marL="635000" lvl="1" indent="-520700" eaLnBrk="1" hangingPunct="1">
              <a:lnSpc>
                <a:spcPct val="75000"/>
              </a:lnSpc>
            </a:pPr>
            <a:r>
              <a:rPr lang="en-US" sz="2000" dirty="0" smtClean="0">
                <a:latin typeface="Times New Roman" pitchFamily="18" charset="0"/>
                <a:cs typeface="Times New Roman" pitchFamily="18" charset="0"/>
              </a:rPr>
              <a:t>a technical support for regulation – as, for example, in the medical devices sector </a:t>
            </a:r>
          </a:p>
          <a:p>
            <a:pPr marL="635000" lvl="1" indent="-520700" eaLnBrk="1" hangingPunct="1">
              <a:lnSpc>
                <a:spcPct val="75000"/>
              </a:lnSpc>
            </a:pPr>
            <a:r>
              <a:rPr lang="en-US" sz="2000" dirty="0" smtClean="0">
                <a:latin typeface="Times New Roman" pitchFamily="18" charset="0"/>
                <a:cs typeface="Times New Roman" pitchFamily="18" charset="0"/>
              </a:rPr>
              <a:t>a tool for major new economic players to increase their participation in global supply chains, in export trade and in business process outsourcing; </a:t>
            </a:r>
          </a:p>
          <a:p>
            <a:pPr marL="635000" lvl="1" indent="-520700" eaLnBrk="1" hangingPunct="1">
              <a:lnSpc>
                <a:spcPct val="75000"/>
              </a:lnSpc>
            </a:pPr>
            <a:r>
              <a:rPr lang="en-US" sz="2000" dirty="0" smtClean="0">
                <a:latin typeface="Times New Roman" pitchFamily="18" charset="0"/>
                <a:cs typeface="Times New Roman" pitchFamily="18" charset="0"/>
              </a:rPr>
              <a:t>a tool for regional integration –  as shown by their adoption by new or potential members of the European Union </a:t>
            </a:r>
          </a:p>
          <a:p>
            <a:pPr marL="635000" lvl="1" indent="-520700" eaLnBrk="1" hangingPunct="1">
              <a:lnSpc>
                <a:spcPct val="75000"/>
              </a:lnSpc>
            </a:pPr>
            <a:endParaRPr lang="en-US" sz="2000" dirty="0" smtClean="0">
              <a:latin typeface="Times New Roman" pitchFamily="18" charset="0"/>
              <a:cs typeface="Times New Roman" pitchFamily="18" charset="0"/>
            </a:endParaRPr>
          </a:p>
          <a:p>
            <a:pPr eaLnBrk="1" hangingPunct="1">
              <a:lnSpc>
                <a:spcPct val="75000"/>
              </a:lnSpc>
            </a:pPr>
            <a:r>
              <a:rPr lang="en-US" dirty="0" smtClean="0">
                <a:latin typeface="Times New Roman" pitchFamily="18" charset="0"/>
                <a:cs typeface="Times New Roman" pitchFamily="18" charset="0"/>
              </a:rPr>
              <a:t>In the rise of services in the global economy – nearly 33 % of ISO 9001:2000 certificates in 2005 went to organizations in the service sectors.</a:t>
            </a:r>
          </a:p>
          <a:p>
            <a:pPr eaLnBrk="1" hangingPunct="1">
              <a:lnSpc>
                <a:spcPct val="75000"/>
              </a:lnSpc>
            </a:pPr>
            <a:endParaRPr lang="en-US" sz="1400" dirty="0" smtClean="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idx="1"/>
          </p:nvPr>
        </p:nvSpPr>
        <p:spPr>
          <a:xfrm>
            <a:off x="838200" y="2286000"/>
            <a:ext cx="7162800" cy="2000250"/>
          </a:xfrm>
        </p:spPr>
        <p:txBody>
          <a:bodyPr/>
          <a:lstStyle/>
          <a:p>
            <a:pPr algn="ctr"/>
            <a:r>
              <a:rPr lang="en-US" sz="3600" dirty="0" smtClean="0">
                <a:latin typeface="Times New Roman" pitchFamily="18" charset="0"/>
                <a:cs typeface="Times New Roman" pitchFamily="18" charset="0"/>
              </a:rPr>
              <a:t>CMMI</a:t>
            </a:r>
          </a:p>
          <a:p>
            <a:pPr algn="ctr"/>
            <a:r>
              <a:rPr lang="en-US" sz="3600" dirty="0" smtClean="0">
                <a:latin typeface="Times New Roman" pitchFamily="18" charset="0"/>
                <a:cs typeface="Times New Roman" pitchFamily="18" charset="0"/>
              </a:rPr>
              <a:t>Capability Maturity Model Integrated</a:t>
            </a:r>
          </a:p>
        </p:txBody>
      </p:sp>
      <p:sp>
        <p:nvSpPr>
          <p:cNvPr id="27651" name="Title 2"/>
          <p:cNvSpPr>
            <a:spLocks noGrp="1"/>
          </p:cNvSpPr>
          <p:nvPr>
            <p:ph type="title"/>
          </p:nvPr>
        </p:nvSpPr>
        <p:spPr/>
        <p:txBody>
          <a:bodyPr/>
          <a:lstStyle/>
          <a:p>
            <a:endParaRPr lang="en-US" smtClean="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047751"/>
            <a:ext cx="8001000" cy="4743450"/>
          </a:xfrm>
        </p:spPr>
        <p:txBody>
          <a:bodyPr/>
          <a:lstStyle/>
          <a:p>
            <a:pPr marL="233363" indent="-233363">
              <a:buFont typeface="Arial" pitchFamily="34" charset="0"/>
              <a:buChar char="•"/>
            </a:pPr>
            <a:r>
              <a:rPr lang="en-US" dirty="0" smtClean="0">
                <a:solidFill>
                  <a:schemeClr val="tx1"/>
                </a:solidFill>
                <a:latin typeface="Times New Roman" pitchFamily="18" charset="0"/>
                <a:cs typeface="Times New Roman" pitchFamily="18" charset="0"/>
              </a:rPr>
              <a:t>SEI is a federally funded research and development center sponsored by the U.S. Department of Defense and operated by Carnegie Mellon University in Pittsburgh, Pa. </a:t>
            </a:r>
          </a:p>
          <a:p>
            <a:pPr marL="233363" indent="-233363">
              <a:buFont typeface="Arial" pitchFamily="34" charset="0"/>
              <a:buChar char="•"/>
            </a:pPr>
            <a:r>
              <a:rPr lang="en-US" dirty="0" smtClean="0">
                <a:solidFill>
                  <a:schemeClr val="tx1"/>
                </a:solidFill>
                <a:latin typeface="Times New Roman" pitchFamily="18" charset="0"/>
                <a:cs typeface="Times New Roman" pitchFamily="18" charset="0"/>
              </a:rPr>
              <a:t>SEI helps advance software engineering principles and practices and serves as a national resource in software engineering, computer security, and process improvement. </a:t>
            </a:r>
          </a:p>
          <a:p>
            <a:pPr marL="233363" indent="-233363">
              <a:buFont typeface="Arial" pitchFamily="34" charset="0"/>
              <a:buChar char="•"/>
            </a:pPr>
            <a:r>
              <a:rPr lang="en-US" dirty="0" smtClean="0">
                <a:solidFill>
                  <a:schemeClr val="tx1"/>
                </a:solidFill>
                <a:latin typeface="Times New Roman" pitchFamily="18" charset="0"/>
                <a:cs typeface="Times New Roman" pitchFamily="18" charset="0"/>
              </a:rPr>
              <a:t>SEI works closely with defense and government organizations, industry, and academia to continually improve software-intensive systems. </a:t>
            </a:r>
          </a:p>
          <a:p>
            <a:pPr marL="233363" indent="-233363">
              <a:buFont typeface="Arial" pitchFamily="34" charset="0"/>
              <a:buChar char="•"/>
            </a:pPr>
            <a:r>
              <a:rPr lang="en-US" dirty="0" smtClean="0">
                <a:solidFill>
                  <a:schemeClr val="tx1"/>
                </a:solidFill>
                <a:latin typeface="Times New Roman" pitchFamily="18" charset="0"/>
                <a:cs typeface="Times New Roman" pitchFamily="18" charset="0"/>
              </a:rPr>
              <a:t>Its core purpose is to help organizations improve their software engineering capabilities and develop or acquire the right software, defect free, within budget and on time, every time. </a:t>
            </a:r>
          </a:p>
          <a:p>
            <a:pPr marL="233363" indent="-233363">
              <a:buFont typeface="Arial" pitchFamily="34" charset="0"/>
              <a:buChar char="•"/>
            </a:pPr>
            <a:r>
              <a:rPr lang="en-US" dirty="0" smtClean="0">
                <a:solidFill>
                  <a:schemeClr val="tx1"/>
                </a:solidFill>
                <a:latin typeface="Times New Roman" pitchFamily="18" charset="0"/>
                <a:cs typeface="Times New Roman" pitchFamily="18" charset="0"/>
              </a:rPr>
              <a:t>SEI transitions its technologies to the global software engineering community through its public courses, conferences, technical reports, and Partner Network.</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Software Engineering Institute (SEI)</a:t>
            </a:r>
            <a:endParaRPr lang="en-US" dirty="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dirty="0" smtClean="0"/>
              <a:t>Meet CMMI</a:t>
            </a:r>
          </a:p>
        </p:txBody>
      </p:sp>
      <p:sp>
        <p:nvSpPr>
          <p:cNvPr id="28675" name="Rectangle 3"/>
          <p:cNvSpPr>
            <a:spLocks noGrp="1" noChangeArrowheads="1"/>
          </p:cNvSpPr>
          <p:nvPr>
            <p:ph type="body" idx="1"/>
          </p:nvPr>
        </p:nvSpPr>
        <p:spPr>
          <a:xfrm>
            <a:off x="762000" y="914400"/>
            <a:ext cx="7467600" cy="4800600"/>
          </a:xfrm>
        </p:spPr>
        <p:txBody>
          <a:bodyPr/>
          <a:lstStyle/>
          <a:p>
            <a:pPr marL="0" indent="0">
              <a:defRPr/>
            </a:pPr>
            <a:r>
              <a:rPr lang="en-US" dirty="0" smtClean="0">
                <a:latin typeface="Times New Roman" pitchFamily="18" charset="0"/>
                <a:cs typeface="Times New Roman" pitchFamily="18" charset="0"/>
              </a:rPr>
              <a:t>CMMI® (Capability Maturity Model® Integration) models are collections of best practices that help organizations to improve their processes. These models provides a comprehensive integrated set of guidelines for developing products and services. The SEI’s body of work in technical and management practices is focused on developing software right the first time, which results not only in higher quality, but also predicable and improved schedule and cost</a:t>
            </a:r>
          </a:p>
          <a:p>
            <a:pPr>
              <a:defRPr/>
            </a:pPr>
            <a:endParaRPr lang="en-US" dirty="0" smtClean="0">
              <a:latin typeface="Times New Roman" pitchFamily="18" charset="0"/>
              <a:cs typeface="Times New Roman" pitchFamily="18" charset="0"/>
            </a:endParaRPr>
          </a:p>
          <a:p>
            <a:pPr>
              <a:defRPr/>
            </a:pPr>
            <a:r>
              <a:rPr lang="en-US" dirty="0" smtClean="0">
                <a:latin typeface="Times New Roman" pitchFamily="18" charset="0"/>
                <a:cs typeface="Times New Roman" pitchFamily="18" charset="0"/>
              </a:rPr>
              <a:t>There are three CMMI models</a:t>
            </a:r>
          </a:p>
          <a:p>
            <a:pPr lvl="1">
              <a:spcBef>
                <a:spcPts val="0"/>
              </a:spcBef>
              <a:defRPr/>
            </a:pPr>
            <a:r>
              <a:rPr lang="en-US" dirty="0" smtClean="0">
                <a:latin typeface="Times New Roman" pitchFamily="18" charset="0"/>
                <a:cs typeface="Times New Roman" pitchFamily="18" charset="0"/>
              </a:rPr>
              <a:t>CMMI-DEV – Systems and Software Engineering</a:t>
            </a:r>
          </a:p>
          <a:p>
            <a:pPr lvl="1">
              <a:spcBef>
                <a:spcPts val="0"/>
              </a:spcBef>
              <a:defRPr/>
            </a:pPr>
            <a:r>
              <a:rPr lang="en-US" dirty="0" smtClean="0">
                <a:latin typeface="Times New Roman" pitchFamily="18" charset="0"/>
                <a:cs typeface="Times New Roman" pitchFamily="18" charset="0"/>
              </a:rPr>
              <a:t>CMMI -ACQ – Acquiring Products, Services or Outsourcing</a:t>
            </a:r>
          </a:p>
          <a:p>
            <a:pPr lvl="1">
              <a:spcBef>
                <a:spcPts val="0"/>
              </a:spcBef>
              <a:defRPr/>
            </a:pPr>
            <a:r>
              <a:rPr lang="en-US" dirty="0" smtClean="0">
                <a:latin typeface="Times New Roman" pitchFamily="18" charset="0"/>
                <a:cs typeface="Times New Roman" pitchFamily="18" charset="0"/>
              </a:rPr>
              <a:t>CMMI -SVC – For service organizations</a:t>
            </a:r>
          </a:p>
          <a:p>
            <a:pPr marL="0" lvl="0" indent="0">
              <a:defRPr/>
            </a:pPr>
            <a:r>
              <a:rPr lang="en-US" dirty="0" smtClean="0">
                <a:latin typeface="Times New Roman" pitchFamily="18" charset="0"/>
                <a:cs typeface="Times New Roman" pitchFamily="18" charset="0"/>
              </a:rPr>
              <a:t>CMMI helps you to meet your organizations business objectives and improve performance.  </a:t>
            </a:r>
          </a:p>
          <a:p>
            <a:pPr marL="0" indent="0">
              <a:defRPr/>
            </a:pPr>
            <a:endParaRPr lang="en-US" dirty="0" smtClean="0">
              <a:latin typeface="Times New Roman" pitchFamily="18" charset="0"/>
              <a:cs typeface="Times New Roman" pitchFamily="18" charset="0"/>
            </a:endParaRPr>
          </a:p>
          <a:p>
            <a:pPr marL="0" indent="0">
              <a:defRPr/>
            </a:pPr>
            <a:endParaRPr lang="en-US" dirty="0" smtClean="0">
              <a:latin typeface="Times New Roman" pitchFamily="18" charset="0"/>
              <a:cs typeface="Times New Roman" pitchFamily="18" charset="0"/>
            </a:endParaRPr>
          </a:p>
          <a:p>
            <a:pPr>
              <a:defRPr/>
            </a:pPr>
            <a:endParaRPr lang="en-US" dirty="0" smtClean="0">
              <a:latin typeface="Times New Roman" pitchFamily="18" charset="0"/>
              <a:cs typeface="Times New Roman" pitchFamily="18" charset="0"/>
            </a:endParaRPr>
          </a:p>
          <a:p>
            <a:pPr>
              <a:defRPr/>
            </a:pPr>
            <a:endParaRPr lang="en-US" dirty="0" smtClean="0"/>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1" y="1047750"/>
            <a:ext cx="7543800" cy="5172075"/>
          </a:xfrm>
        </p:spPr>
        <p:txBody>
          <a:bodyPr/>
          <a:lstStyle/>
          <a:p>
            <a:pPr marL="0" indent="0"/>
            <a:r>
              <a:rPr lang="en-US" dirty="0" smtClean="0">
                <a:latin typeface="Times New Roman" pitchFamily="18" charset="0"/>
                <a:cs typeface="Times New Roman" pitchFamily="18" charset="0"/>
              </a:rPr>
              <a:t>A structured collection of elements describing characteristics of  effective processes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maturity model provides:</a:t>
            </a:r>
          </a:p>
          <a:p>
            <a:pPr marL="687388">
              <a:spcBef>
                <a:spcPts val="0"/>
              </a:spcBef>
              <a:buFont typeface="Arial" pitchFamily="34" charset="0"/>
              <a:buChar char="•"/>
            </a:pPr>
            <a:r>
              <a:rPr lang="en-US" dirty="0" smtClean="0">
                <a:latin typeface="Times New Roman" pitchFamily="18" charset="0"/>
                <a:cs typeface="Times New Roman" pitchFamily="18" charset="0"/>
              </a:rPr>
              <a:t>A place to start</a:t>
            </a:r>
          </a:p>
          <a:p>
            <a:pPr marL="687388">
              <a:spcBef>
                <a:spcPts val="0"/>
              </a:spcBef>
              <a:buFont typeface="Arial" pitchFamily="34" charset="0"/>
              <a:buChar char="•"/>
            </a:pPr>
            <a:r>
              <a:rPr lang="en-US" dirty="0" smtClean="0">
                <a:latin typeface="Times New Roman" pitchFamily="18" charset="0"/>
                <a:cs typeface="Times New Roman" pitchFamily="18" charset="0"/>
              </a:rPr>
              <a:t>The benefits of companies prior experience</a:t>
            </a:r>
          </a:p>
          <a:p>
            <a:pPr marL="687388">
              <a:spcBef>
                <a:spcPts val="0"/>
              </a:spcBef>
              <a:buFont typeface="Arial" pitchFamily="34" charset="0"/>
              <a:buChar char="•"/>
            </a:pPr>
            <a:r>
              <a:rPr lang="en-US" dirty="0" smtClean="0">
                <a:latin typeface="Times New Roman" pitchFamily="18" charset="0"/>
                <a:cs typeface="Times New Roman" pitchFamily="18" charset="0"/>
              </a:rPr>
              <a:t>A common language and shared vision</a:t>
            </a:r>
          </a:p>
          <a:p>
            <a:pPr marL="687388">
              <a:spcBef>
                <a:spcPts val="0"/>
              </a:spcBef>
              <a:buFont typeface="Arial" pitchFamily="34" charset="0"/>
              <a:buChar char="•"/>
            </a:pPr>
            <a:r>
              <a:rPr lang="en-US" dirty="0" smtClean="0">
                <a:latin typeface="Times New Roman" pitchFamily="18" charset="0"/>
                <a:cs typeface="Times New Roman" pitchFamily="18" charset="0"/>
              </a:rPr>
              <a:t>A framework for prioritizing actions</a:t>
            </a:r>
          </a:p>
          <a:p>
            <a:pPr marL="687388">
              <a:spcBef>
                <a:spcPts val="0"/>
              </a:spcBef>
              <a:buFont typeface="Arial" pitchFamily="34" charset="0"/>
              <a:buChar char="•"/>
            </a:pPr>
            <a:r>
              <a:rPr lang="en-US" dirty="0" smtClean="0">
                <a:latin typeface="Times New Roman" pitchFamily="18" charset="0"/>
                <a:cs typeface="Times New Roman" pitchFamily="18" charset="0"/>
              </a:rPr>
              <a:t>A way to define what improvement means for your organization</a:t>
            </a:r>
          </a:p>
          <a:p>
            <a:pPr>
              <a:buFont typeface="Arial" pitchFamily="34" charset="0"/>
              <a:buChar char="•"/>
            </a:pPr>
            <a:endParaRPr lang="en-US" dirty="0" smtClean="0">
              <a:latin typeface="Times New Roman" pitchFamily="18" charset="0"/>
              <a:cs typeface="Times New Roman" pitchFamily="18" charset="0"/>
            </a:endParaRPr>
          </a:p>
          <a:p>
            <a:pPr marL="0" indent="0"/>
            <a:r>
              <a:rPr lang="en-US" dirty="0" smtClean="0">
                <a:latin typeface="Times New Roman" pitchFamily="18" charset="0"/>
                <a:cs typeface="Times New Roman" pitchFamily="18" charset="0"/>
              </a:rPr>
              <a:t>The model can be used to assess where your organization is against other organizations</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What is a Maturity Model</a:t>
            </a:r>
            <a:endParaRPr lang="en-US" dirty="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p:cNvSpPr>
            <a:spLocks noGrp="1"/>
          </p:cNvSpPr>
          <p:nvPr>
            <p:ph idx="1"/>
          </p:nvPr>
        </p:nvSpPr>
        <p:spPr>
          <a:xfrm>
            <a:off x="838200" y="1295400"/>
            <a:ext cx="7391400" cy="3505200"/>
          </a:xfrm>
        </p:spPr>
        <p:txBody>
          <a:bodyPr/>
          <a:lstStyle/>
          <a:p>
            <a:pPr marL="0" indent="0" eaLnBrk="1" hangingPunct="1">
              <a:spcBef>
                <a:spcPct val="0"/>
              </a:spcBef>
            </a:pPr>
            <a:r>
              <a:rPr lang="en-US" dirty="0" smtClean="0">
                <a:latin typeface="Times New Roman" pitchFamily="18" charset="0"/>
                <a:cs typeface="Times New Roman" pitchFamily="18" charset="0"/>
              </a:rPr>
              <a:t>CMMI is organized as a process framework clustering related practices into process areas that, when performed collectively, satisfy a set of goals.  It requires that you define specific practices to meet specific goals but does not define how they are to be implemented.</a:t>
            </a:r>
          </a:p>
          <a:p>
            <a:pPr marL="0" indent="0" eaLnBrk="1" hangingPunct="1">
              <a:spcBef>
                <a:spcPct val="0"/>
              </a:spcBef>
            </a:pPr>
            <a:endParaRPr lang="en-US" dirty="0" smtClean="0">
              <a:latin typeface="Times New Roman" pitchFamily="18" charset="0"/>
              <a:cs typeface="Times New Roman" pitchFamily="18" charset="0"/>
            </a:endParaRPr>
          </a:p>
          <a:p>
            <a:pPr marL="0" indent="0" eaLnBrk="1" hangingPunct="1">
              <a:spcBef>
                <a:spcPct val="0"/>
              </a:spcBef>
            </a:pPr>
            <a:r>
              <a:rPr lang="en-US" dirty="0" smtClean="0">
                <a:latin typeface="Times New Roman" pitchFamily="18" charset="0"/>
                <a:cs typeface="Times New Roman" pitchFamily="18" charset="0"/>
              </a:rPr>
              <a:t>The CMMI provides two representations – staged and continuous, each containing 25 Process Areas (PA).  </a:t>
            </a:r>
            <a:endParaRPr lang="en-US" dirty="0" smtClean="0"/>
          </a:p>
        </p:txBody>
      </p:sp>
      <p:sp>
        <p:nvSpPr>
          <p:cNvPr id="31747" name="Title 2"/>
          <p:cNvSpPr>
            <a:spLocks noGrp="1"/>
          </p:cNvSpPr>
          <p:nvPr>
            <p:ph type="title"/>
          </p:nvPr>
        </p:nvSpPr>
        <p:spPr/>
        <p:txBody>
          <a:bodyPr/>
          <a:lstStyle/>
          <a:p>
            <a:r>
              <a:rPr lang="en-US" dirty="0" smtClean="0"/>
              <a:t>CMMI Organization</a:t>
            </a:r>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smtClean="0"/>
              <a:t>Process Areas</a:t>
            </a:r>
          </a:p>
        </p:txBody>
      </p:sp>
      <p:graphicFrame>
        <p:nvGraphicFramePr>
          <p:cNvPr id="203846" name="Group 70"/>
          <p:cNvGraphicFramePr>
            <a:graphicFrameLocks noGrp="1"/>
          </p:cNvGraphicFramePr>
          <p:nvPr>
            <p:ph idx="1"/>
          </p:nvPr>
        </p:nvGraphicFramePr>
        <p:xfrm>
          <a:off x="381000" y="914400"/>
          <a:ext cx="8321675" cy="5068127"/>
        </p:xfrm>
        <a:graphic>
          <a:graphicData uri="http://schemas.openxmlformats.org/drawingml/2006/table">
            <a:tbl>
              <a:tblPr/>
              <a:tblGrid>
                <a:gridCol w="3733800"/>
                <a:gridCol w="4587875"/>
              </a:tblGrid>
              <a:tr h="381000">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Requirements Management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Organizational Process Definition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Project Planning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Organizational Training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Project Monitoring &amp; Control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Integrated Project Management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Supplier Agreement Management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Risk Management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Measurement &amp; Analysis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Integrated Teaming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Process &amp; Product Quality Assurance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Integrated Supplier Management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Configuration Management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Decision Analysis &amp; Resolution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6">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Requirements Development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Organizational Environment for Integration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Technical Solution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Organizational Process Performance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Product Integration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Quantitative Project Management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Verification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Organizational Innovation &amp; Deployment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Validation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Causal Analysis &amp; Resolution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Organizational Process Focus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endParaRPr kumimoji="0" lang="en-US" sz="16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CMMI Standard Example </a:t>
            </a:r>
            <a:endParaRPr lang="en-US" dirty="0"/>
          </a:p>
        </p:txBody>
      </p:sp>
      <p:sp>
        <p:nvSpPr>
          <p:cNvPr id="7" name="Rectangle 6"/>
          <p:cNvSpPr/>
          <p:nvPr/>
        </p:nvSpPr>
        <p:spPr>
          <a:xfrm>
            <a:off x="304800" y="838200"/>
            <a:ext cx="8458200" cy="5262979"/>
          </a:xfrm>
          <a:prstGeom prst="rect">
            <a:avLst/>
          </a:prstGeom>
        </p:spPr>
        <p:txBody>
          <a:bodyPr wrap="square">
            <a:spAutoFit/>
          </a:bodyPr>
          <a:lstStyle/>
          <a:p>
            <a:r>
              <a:rPr lang="en-US" sz="1600" b="1" dirty="0">
                <a:latin typeface="Times New Roman" pitchFamily="18" charset="0"/>
                <a:cs typeface="Times New Roman" pitchFamily="18" charset="0"/>
              </a:rPr>
              <a:t>SP 1.2 Specify Measures </a:t>
            </a:r>
            <a:endParaRPr lang="en-US" sz="1600" b="1" dirty="0" smtClean="0">
              <a:latin typeface="Times New Roman" pitchFamily="18" charset="0"/>
              <a:cs typeface="Times New Roman" pitchFamily="18" charset="0"/>
            </a:endParaRPr>
          </a:p>
          <a:p>
            <a:r>
              <a:rPr lang="en-US" sz="1600" i="1" dirty="0" smtClean="0">
                <a:latin typeface="Times New Roman" pitchFamily="18" charset="0"/>
                <a:cs typeface="Times New Roman" pitchFamily="18" charset="0"/>
              </a:rPr>
              <a:t>Specify </a:t>
            </a:r>
            <a:r>
              <a:rPr lang="en-US" sz="1600" i="1" dirty="0">
                <a:latin typeface="Times New Roman" pitchFamily="18" charset="0"/>
                <a:cs typeface="Times New Roman" pitchFamily="18" charset="0"/>
              </a:rPr>
              <a:t>measures to address measurement objectives</a:t>
            </a:r>
            <a:r>
              <a:rPr lang="en-US" sz="1600" b="1" i="1" dirty="0">
                <a:latin typeface="Times New Roman" pitchFamily="18" charset="0"/>
                <a:cs typeface="Times New Roman" pitchFamily="18" charset="0"/>
              </a:rPr>
              <a:t>. </a:t>
            </a:r>
            <a:r>
              <a:rPr lang="en-US" sz="1600" dirty="0">
                <a:latin typeface="Times New Roman" pitchFamily="18" charset="0"/>
                <a:cs typeface="Times New Roman" pitchFamily="18" charset="0"/>
              </a:rPr>
              <a:t>Measurement objectives are refined into precise, quantifiable measures. Measurement of project and organizational work can typically be traced to one or more measurement information categories. These categories include the following: </a:t>
            </a:r>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568325" lvl="1" indent="-111125">
              <a:buFont typeface="Arial" pitchFamily="34" charset="0"/>
              <a:buChar char="•"/>
            </a:pPr>
            <a:r>
              <a:rPr lang="en-US" sz="1600" dirty="0" smtClean="0">
                <a:latin typeface="Times New Roman" pitchFamily="18" charset="0"/>
                <a:cs typeface="Times New Roman" pitchFamily="18" charset="0"/>
              </a:rPr>
              <a:t>schedule </a:t>
            </a:r>
            <a:r>
              <a:rPr lang="en-US" sz="1600" dirty="0">
                <a:latin typeface="Times New Roman" pitchFamily="18" charset="0"/>
                <a:cs typeface="Times New Roman" pitchFamily="18" charset="0"/>
              </a:rPr>
              <a:t>and </a:t>
            </a:r>
            <a:r>
              <a:rPr lang="en-US" sz="1600" dirty="0" smtClean="0">
                <a:latin typeface="Times New Roman" pitchFamily="18" charset="0"/>
                <a:cs typeface="Times New Roman" pitchFamily="18" charset="0"/>
              </a:rPr>
              <a:t>progress</a:t>
            </a:r>
          </a:p>
          <a:p>
            <a:pPr marL="568325" lvl="1" indent="-111125">
              <a:buFont typeface="Arial" pitchFamily="34" charset="0"/>
              <a:buChar char="•"/>
            </a:pPr>
            <a:r>
              <a:rPr lang="en-US" sz="1600" dirty="0" smtClean="0">
                <a:latin typeface="Times New Roman" pitchFamily="18" charset="0"/>
                <a:cs typeface="Times New Roman" pitchFamily="18" charset="0"/>
              </a:rPr>
              <a:t>effort </a:t>
            </a:r>
            <a:r>
              <a:rPr lang="en-US" sz="1600" dirty="0">
                <a:latin typeface="Times New Roman" pitchFamily="18" charset="0"/>
                <a:cs typeface="Times New Roman" pitchFamily="18" charset="0"/>
              </a:rPr>
              <a:t>and </a:t>
            </a:r>
            <a:r>
              <a:rPr lang="en-US" sz="1600" dirty="0" smtClean="0">
                <a:latin typeface="Times New Roman" pitchFamily="18" charset="0"/>
                <a:cs typeface="Times New Roman" pitchFamily="18" charset="0"/>
              </a:rPr>
              <a:t>cost</a:t>
            </a:r>
          </a:p>
          <a:p>
            <a:pPr marL="568325" lvl="1" indent="-111125">
              <a:buFont typeface="Arial" pitchFamily="34" charset="0"/>
              <a:buChar char="•"/>
            </a:pPr>
            <a:r>
              <a:rPr lang="en-US" sz="1600" dirty="0" smtClean="0">
                <a:latin typeface="Times New Roman" pitchFamily="18" charset="0"/>
                <a:cs typeface="Times New Roman" pitchFamily="18" charset="0"/>
              </a:rPr>
              <a:t>size </a:t>
            </a:r>
            <a:r>
              <a:rPr lang="en-US" sz="1600" dirty="0">
                <a:latin typeface="Times New Roman" pitchFamily="18" charset="0"/>
                <a:cs typeface="Times New Roman" pitchFamily="18" charset="0"/>
              </a:rPr>
              <a:t>and </a:t>
            </a:r>
            <a:r>
              <a:rPr lang="en-US" sz="1600" dirty="0" smtClean="0">
                <a:latin typeface="Times New Roman" pitchFamily="18" charset="0"/>
                <a:cs typeface="Times New Roman" pitchFamily="18" charset="0"/>
              </a:rPr>
              <a:t>stability </a:t>
            </a:r>
          </a:p>
          <a:p>
            <a:pPr marL="568325" lvl="1" indent="-111125">
              <a:buFont typeface="Arial" pitchFamily="34" charset="0"/>
              <a:buChar char="•"/>
            </a:pPr>
            <a:r>
              <a:rPr lang="en-US" sz="1600" dirty="0" smtClean="0">
                <a:latin typeface="Times New Roman" pitchFamily="18" charset="0"/>
                <a:cs typeface="Times New Roman" pitchFamily="18" charset="0"/>
              </a:rPr>
              <a:t>quality</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a:buFont typeface="Arial" pitchFamily="34" charset="0"/>
              <a:buChar char="•"/>
            </a:pPr>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Measures </a:t>
            </a:r>
            <a:r>
              <a:rPr lang="en-US" sz="1600" dirty="0">
                <a:latin typeface="Times New Roman" pitchFamily="18" charset="0"/>
                <a:cs typeface="Times New Roman" pitchFamily="18" charset="0"/>
              </a:rPr>
              <a:t>can be either base or derived. Data for base measures are obtained by direct measurement. Data for derived measures come from other data, typically by combining two or more base measures. Examples of commonly used base measures include the following: </a:t>
            </a:r>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568325" lvl="1" indent="-111125">
              <a:buFont typeface="Arial" pitchFamily="34" charset="0"/>
              <a:buChar char="•"/>
            </a:pPr>
            <a:r>
              <a:rPr lang="en-US" sz="1600" dirty="0" smtClean="0">
                <a:latin typeface="Times New Roman" pitchFamily="18" charset="0"/>
                <a:cs typeface="Times New Roman" pitchFamily="18" charset="0"/>
              </a:rPr>
              <a:t>Estimates </a:t>
            </a:r>
            <a:r>
              <a:rPr lang="en-US" sz="1600" dirty="0">
                <a:latin typeface="Times New Roman" pitchFamily="18" charset="0"/>
                <a:cs typeface="Times New Roman" pitchFamily="18" charset="0"/>
              </a:rPr>
              <a:t>and actual measures of work product size (e.g., number of pages) </a:t>
            </a:r>
            <a:endParaRPr lang="en-US" sz="1600" dirty="0" smtClean="0">
              <a:latin typeface="Times New Roman" pitchFamily="18" charset="0"/>
              <a:cs typeface="Times New Roman" pitchFamily="18" charset="0"/>
            </a:endParaRPr>
          </a:p>
          <a:p>
            <a:pPr marL="568325" lvl="1" indent="-111125">
              <a:buFont typeface="Arial" pitchFamily="34" charset="0"/>
              <a:buChar char="•"/>
            </a:pPr>
            <a:r>
              <a:rPr lang="en-US" sz="1600" dirty="0" smtClean="0">
                <a:latin typeface="Times New Roman" pitchFamily="18" charset="0"/>
                <a:cs typeface="Times New Roman" pitchFamily="18" charset="0"/>
              </a:rPr>
              <a:t>Estimates </a:t>
            </a:r>
            <a:r>
              <a:rPr lang="en-US" sz="1600" dirty="0">
                <a:latin typeface="Times New Roman" pitchFamily="18" charset="0"/>
                <a:cs typeface="Times New Roman" pitchFamily="18" charset="0"/>
              </a:rPr>
              <a:t>and actual measures of effort and cost (e.g., number of person hours) </a:t>
            </a:r>
            <a:endParaRPr lang="en-US" sz="1600" dirty="0" smtClean="0">
              <a:latin typeface="Times New Roman" pitchFamily="18" charset="0"/>
              <a:cs typeface="Times New Roman" pitchFamily="18" charset="0"/>
            </a:endParaRPr>
          </a:p>
          <a:p>
            <a:pPr marL="568325" lvl="1" indent="-111125">
              <a:buFont typeface="Arial" pitchFamily="34" charset="0"/>
              <a:buChar char="•"/>
            </a:pPr>
            <a:r>
              <a:rPr lang="en-US" sz="1600" dirty="0" smtClean="0">
                <a:latin typeface="Times New Roman" pitchFamily="18" charset="0"/>
                <a:cs typeface="Times New Roman" pitchFamily="18" charset="0"/>
              </a:rPr>
              <a:t>Quality </a:t>
            </a:r>
            <a:r>
              <a:rPr lang="en-US" sz="1600" dirty="0">
                <a:latin typeface="Times New Roman" pitchFamily="18" charset="0"/>
                <a:cs typeface="Times New Roman" pitchFamily="18" charset="0"/>
              </a:rPr>
              <a:t>measures (e.g., number of defects by severity) </a:t>
            </a:r>
            <a:endParaRPr lang="en-US" sz="1600" dirty="0" smtClean="0">
              <a:latin typeface="Times New Roman" pitchFamily="18" charset="0"/>
              <a:cs typeface="Times New Roman" pitchFamily="18" charset="0"/>
            </a:endParaRPr>
          </a:p>
          <a:p>
            <a:pPr marL="568325" lvl="1" indent="-111125">
              <a:buFont typeface="Arial" pitchFamily="34" charset="0"/>
              <a:buChar char="•"/>
            </a:pPr>
            <a:r>
              <a:rPr lang="en-US" sz="1600" dirty="0" smtClean="0">
                <a:latin typeface="Times New Roman" pitchFamily="18" charset="0"/>
                <a:cs typeface="Times New Roman" pitchFamily="18" charset="0"/>
              </a:rPr>
              <a:t>Information </a:t>
            </a:r>
            <a:r>
              <a:rPr lang="en-US" sz="1600" dirty="0">
                <a:latin typeface="Times New Roman" pitchFamily="18" charset="0"/>
                <a:cs typeface="Times New Roman" pitchFamily="18" charset="0"/>
              </a:rPr>
              <a:t>security measures (e.g., number of system vulnerabilities identified) </a:t>
            </a:r>
            <a:endParaRPr lang="en-US" sz="1600" dirty="0" smtClean="0">
              <a:latin typeface="Times New Roman" pitchFamily="18" charset="0"/>
              <a:cs typeface="Times New Roman" pitchFamily="18" charset="0"/>
            </a:endParaRPr>
          </a:p>
          <a:p>
            <a:pPr marL="568325" lvl="1" indent="-111125">
              <a:buFont typeface="Arial" pitchFamily="34" charset="0"/>
              <a:buChar char="•"/>
            </a:pPr>
            <a:r>
              <a:rPr lang="en-US" sz="1600" dirty="0" smtClean="0">
                <a:latin typeface="Times New Roman" pitchFamily="18" charset="0"/>
                <a:cs typeface="Times New Roman" pitchFamily="18" charset="0"/>
              </a:rPr>
              <a:t>Customer </a:t>
            </a:r>
            <a:r>
              <a:rPr lang="en-US" sz="1600" dirty="0">
                <a:latin typeface="Times New Roman" pitchFamily="18" charset="0"/>
                <a:cs typeface="Times New Roman" pitchFamily="18" charset="0"/>
              </a:rPr>
              <a:t>satisfaction survey </a:t>
            </a:r>
            <a:r>
              <a:rPr lang="en-US" sz="1600" dirty="0" smtClean="0">
                <a:latin typeface="Times New Roman" pitchFamily="18" charset="0"/>
                <a:cs typeface="Times New Roman" pitchFamily="18" charset="0"/>
              </a:rPr>
              <a:t>scores</a:t>
            </a:r>
          </a:p>
          <a:p>
            <a:pPr>
              <a:buFont typeface="Arial" pitchFamily="34" charset="0"/>
              <a:buChar char="•"/>
            </a:pPr>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CMMI Standard Example </a:t>
            </a:r>
            <a:r>
              <a:rPr lang="en-US" dirty="0" err="1" smtClean="0"/>
              <a:t>con’t</a:t>
            </a:r>
            <a:endParaRPr lang="en-US" dirty="0"/>
          </a:p>
        </p:txBody>
      </p:sp>
      <p:sp>
        <p:nvSpPr>
          <p:cNvPr id="3" name="Rectangle 2"/>
          <p:cNvSpPr/>
          <p:nvPr/>
        </p:nvSpPr>
        <p:spPr>
          <a:xfrm>
            <a:off x="381000" y="990600"/>
            <a:ext cx="8229600" cy="4770537"/>
          </a:xfrm>
          <a:prstGeom prst="rect">
            <a:avLst/>
          </a:prstGeom>
        </p:spPr>
        <p:txBody>
          <a:bodyPr wrap="square">
            <a:spAutoFit/>
          </a:bodyPr>
          <a:lstStyle/>
          <a:p>
            <a:r>
              <a:rPr lang="en-US" sz="1600" dirty="0" smtClean="0">
                <a:latin typeface="Times New Roman" pitchFamily="18" charset="0"/>
                <a:cs typeface="Times New Roman" pitchFamily="18" charset="0"/>
              </a:rPr>
              <a:t>Examples of commonly used derived measures include the following:</a:t>
            </a:r>
          </a:p>
          <a:p>
            <a:endParaRPr lang="en-US" sz="1600" dirty="0" smtClean="0">
              <a:latin typeface="Times New Roman" pitchFamily="18" charset="0"/>
              <a:cs typeface="Times New Roman" pitchFamily="18" charset="0"/>
            </a:endParaRPr>
          </a:p>
          <a:p>
            <a:pPr marL="568325" lvl="1" indent="-111125">
              <a:buFont typeface="Arial" pitchFamily="34" charset="0"/>
              <a:buChar char="•"/>
            </a:pPr>
            <a:r>
              <a:rPr lang="en-US" sz="1600" dirty="0" smtClean="0">
                <a:latin typeface="Times New Roman" pitchFamily="18" charset="0"/>
                <a:cs typeface="Times New Roman" pitchFamily="18" charset="0"/>
              </a:rPr>
              <a:t>Earned value </a:t>
            </a:r>
          </a:p>
          <a:p>
            <a:pPr marL="568325" lvl="1" indent="-111125">
              <a:buFont typeface="Arial" pitchFamily="34" charset="0"/>
              <a:buChar char="•"/>
            </a:pPr>
            <a:r>
              <a:rPr lang="en-US" sz="1600" dirty="0" smtClean="0">
                <a:latin typeface="Times New Roman" pitchFamily="18" charset="0"/>
                <a:cs typeface="Times New Roman" pitchFamily="18" charset="0"/>
              </a:rPr>
              <a:t>Schedule performance index </a:t>
            </a:r>
          </a:p>
          <a:p>
            <a:pPr marL="568325" lvl="1" indent="-111125">
              <a:buFont typeface="Arial" pitchFamily="34" charset="0"/>
              <a:buChar char="•"/>
            </a:pPr>
            <a:r>
              <a:rPr lang="en-US" sz="1600" dirty="0" smtClean="0">
                <a:latin typeface="Times New Roman" pitchFamily="18" charset="0"/>
                <a:cs typeface="Times New Roman" pitchFamily="18" charset="0"/>
              </a:rPr>
              <a:t>Defect density </a:t>
            </a:r>
          </a:p>
          <a:p>
            <a:pPr marL="568325" lvl="1" indent="-111125">
              <a:buFont typeface="Arial" pitchFamily="34" charset="0"/>
              <a:buChar char="•"/>
            </a:pPr>
            <a:r>
              <a:rPr lang="en-US" sz="1600" dirty="0" smtClean="0">
                <a:latin typeface="Times New Roman" pitchFamily="18" charset="0"/>
                <a:cs typeface="Times New Roman" pitchFamily="18" charset="0"/>
              </a:rPr>
              <a:t>Peer review coverage </a:t>
            </a:r>
          </a:p>
          <a:p>
            <a:pPr marL="568325" lvl="1" indent="-111125">
              <a:buFont typeface="Arial" pitchFamily="34" charset="0"/>
              <a:buChar char="•"/>
            </a:pPr>
            <a:r>
              <a:rPr lang="en-US" sz="1600" dirty="0" smtClean="0">
                <a:latin typeface="Times New Roman" pitchFamily="18" charset="0"/>
                <a:cs typeface="Times New Roman" pitchFamily="18" charset="0"/>
              </a:rPr>
              <a:t>Test or verification coverage </a:t>
            </a:r>
          </a:p>
          <a:p>
            <a:pPr marL="568325" lvl="1" indent="-111125">
              <a:buFont typeface="Arial" pitchFamily="34" charset="0"/>
              <a:buChar char="•"/>
            </a:pPr>
            <a:r>
              <a:rPr lang="en-US" sz="1600" dirty="0" smtClean="0">
                <a:latin typeface="Times New Roman" pitchFamily="18" charset="0"/>
                <a:cs typeface="Times New Roman" pitchFamily="18" charset="0"/>
              </a:rPr>
              <a:t>Reliability measures (e.g., mean time to failure) </a:t>
            </a:r>
          </a:p>
          <a:p>
            <a:pPr marL="568325" lvl="1" indent="-111125">
              <a:buFont typeface="Arial" pitchFamily="34" charset="0"/>
              <a:buChar char="•"/>
            </a:pPr>
            <a:r>
              <a:rPr lang="en-US" sz="1600" dirty="0" smtClean="0">
                <a:latin typeface="Times New Roman" pitchFamily="18" charset="0"/>
                <a:cs typeface="Times New Roman" pitchFamily="18" charset="0"/>
              </a:rPr>
              <a:t>Quality measures (e.g., number of defects by severity/total number of defects) </a:t>
            </a:r>
          </a:p>
          <a:p>
            <a:pPr marL="568325" lvl="1" indent="-111125">
              <a:buFont typeface="Arial" pitchFamily="34" charset="0"/>
              <a:buChar char="•"/>
            </a:pPr>
            <a:r>
              <a:rPr lang="en-US" sz="1600" dirty="0" smtClean="0">
                <a:latin typeface="Times New Roman" pitchFamily="18" charset="0"/>
                <a:cs typeface="Times New Roman" pitchFamily="18" charset="0"/>
              </a:rPr>
              <a:t>Information security measures (e.g., percentage of system vulnerabilities mitigated) </a:t>
            </a:r>
          </a:p>
          <a:p>
            <a:pPr marL="568325" lvl="1" indent="-111125">
              <a:buFont typeface="Arial" pitchFamily="34" charset="0"/>
              <a:buChar char="•"/>
            </a:pPr>
            <a:r>
              <a:rPr lang="en-US" sz="1600" dirty="0" smtClean="0">
                <a:latin typeface="Times New Roman" pitchFamily="18" charset="0"/>
                <a:cs typeface="Times New Roman" pitchFamily="18" charset="0"/>
              </a:rPr>
              <a:t>Customer satisfaction trends </a:t>
            </a:r>
          </a:p>
          <a:p>
            <a:pPr>
              <a:buFont typeface="Arial" pitchFamily="34" charset="0"/>
              <a:buChar char="•"/>
            </a:pP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Derived measures typically are expressed as ratios, composite indices, or other aggregate summary measures. They are often more quantitatively CMMI for Development, Version 1.3 Measurement and Analysis (MA) 180 reliable and meaningfully interpretable than the base measures used to generate them. </a:t>
            </a:r>
          </a:p>
          <a:p>
            <a:r>
              <a:rPr lang="en-US" sz="1600" dirty="0" smtClean="0">
                <a:latin typeface="Times New Roman" pitchFamily="18" charset="0"/>
                <a:cs typeface="Times New Roman" pitchFamily="18" charset="0"/>
              </a:rPr>
              <a:t>There are direct relationships among information needs, measurement objectives, measurement categories, base measures, and derived measures. This direct relationship is depicted using some common examples in Table MA.1. </a:t>
            </a:r>
            <a:endParaRPr lang="en-US" sz="1600" dirty="0">
              <a:latin typeface="Times New Roman" pitchFamily="18" charset="0"/>
              <a:cs typeface="Times New Roman" pitchFamily="18" charset="0"/>
            </a:endParaRPr>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762000" y="1066800"/>
          <a:ext cx="7848600" cy="4602480"/>
        </p:xfrm>
        <a:graphic>
          <a:graphicData uri="http://schemas.openxmlformats.org/drawingml/2006/table">
            <a:tbl>
              <a:tblPr/>
              <a:tblGrid>
                <a:gridCol w="3886200"/>
                <a:gridCol w="3962400"/>
              </a:tblGrid>
              <a:tr h="182880">
                <a:tc>
                  <a:txBody>
                    <a:bodyPr/>
                    <a:lstStyle/>
                    <a:p>
                      <a:pPr algn="ctr" fontAlgn="t"/>
                      <a:r>
                        <a:rPr lang="en-US" sz="2400" b="1" i="0" u="none" strike="noStrike" dirty="0" smtClean="0">
                          <a:solidFill>
                            <a:srgbClr val="000000"/>
                          </a:solidFill>
                          <a:latin typeface="Times New Roman" pitchFamily="18" charset="0"/>
                          <a:cs typeface="Times New Roman" pitchFamily="18" charset="0"/>
                        </a:rPr>
                        <a:t>Continuous View</a:t>
                      </a:r>
                    </a:p>
                    <a:p>
                      <a:pPr algn="ctr" fontAlgn="t"/>
                      <a:r>
                        <a:rPr lang="en-US" sz="1800" b="1" i="0" u="none" strike="noStrike" dirty="0" smtClean="0">
                          <a:solidFill>
                            <a:srgbClr val="000000"/>
                          </a:solidFill>
                          <a:latin typeface="Times New Roman" pitchFamily="18" charset="0"/>
                          <a:cs typeface="Times New Roman" pitchFamily="18" charset="0"/>
                        </a:rPr>
                        <a:t>Capability </a:t>
                      </a:r>
                      <a:r>
                        <a:rPr lang="en-US" sz="1800" b="1" i="0" u="none" strike="noStrike" dirty="0">
                          <a:solidFill>
                            <a:srgbClr val="000000"/>
                          </a:solidFill>
                          <a:latin typeface="Times New Roman" pitchFamily="18" charset="0"/>
                          <a:cs typeface="Times New Roman" pitchFamily="18" charset="0"/>
                        </a:rPr>
                        <a:t>Levels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400" b="1" i="0" u="none" strike="noStrike" dirty="0" smtClean="0">
                          <a:solidFill>
                            <a:srgbClr val="000000"/>
                          </a:solidFill>
                          <a:latin typeface="Times New Roman" pitchFamily="18" charset="0"/>
                          <a:cs typeface="Times New Roman" pitchFamily="18" charset="0"/>
                        </a:rPr>
                        <a:t>Staged View </a:t>
                      </a:r>
                    </a:p>
                    <a:p>
                      <a:pPr algn="ctr" fontAlgn="t"/>
                      <a:r>
                        <a:rPr lang="en-US" sz="1800" b="1" i="0" u="none" strike="noStrike" dirty="0" smtClean="0">
                          <a:solidFill>
                            <a:srgbClr val="000000"/>
                          </a:solidFill>
                          <a:latin typeface="Times New Roman" pitchFamily="18" charset="0"/>
                          <a:cs typeface="Times New Roman" pitchFamily="18" charset="0"/>
                        </a:rPr>
                        <a:t>Maturity </a:t>
                      </a:r>
                      <a:r>
                        <a:rPr lang="en-US" sz="1800" b="1" i="0" u="none" strike="noStrike" dirty="0">
                          <a:solidFill>
                            <a:srgbClr val="000000"/>
                          </a:solidFill>
                          <a:latin typeface="Times New Roman" pitchFamily="18" charset="0"/>
                          <a:cs typeface="Times New Roman" pitchFamily="18" charset="0"/>
                        </a:rPr>
                        <a:t>Levels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ctr" fontAlgn="t"/>
                      <a:r>
                        <a:rPr lang="en-US" sz="1800" b="0" i="0" u="none" strike="noStrike" dirty="0" smtClean="0">
                          <a:solidFill>
                            <a:srgbClr val="000000"/>
                          </a:solidFill>
                          <a:latin typeface="Times New Roman" pitchFamily="18" charset="0"/>
                          <a:cs typeface="Times New Roman" pitchFamily="18" charset="0"/>
                        </a:rPr>
                        <a:t>A well defined evolutionary plateau describing the organization’s capability relative to a particular</a:t>
                      </a:r>
                      <a:r>
                        <a:rPr lang="en-US" sz="1800" b="0" i="0" u="none" strike="noStrike" baseline="0" dirty="0" smtClean="0">
                          <a:solidFill>
                            <a:srgbClr val="000000"/>
                          </a:solidFill>
                          <a:latin typeface="Times New Roman" pitchFamily="18" charset="0"/>
                          <a:cs typeface="Times New Roman" pitchFamily="18" charset="0"/>
                        </a:rPr>
                        <a:t> process area</a:t>
                      </a:r>
                      <a:endParaRPr lang="en-US" sz="1800" b="0" i="0" u="none" strike="noStrike" dirty="0">
                        <a:solidFill>
                          <a:srgbClr val="000000"/>
                        </a:solidFill>
                        <a:latin typeface="Times New Roman" pitchFamily="18" charset="0"/>
                        <a:cs typeface="Times New Roman" pitchFamily="18"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800" b="0" i="0" u="none" strike="noStrike" dirty="0" smtClean="0">
                          <a:solidFill>
                            <a:srgbClr val="000000"/>
                          </a:solidFill>
                          <a:latin typeface="Times New Roman" pitchFamily="18" charset="0"/>
                          <a:cs typeface="Times New Roman" pitchFamily="18" charset="0"/>
                        </a:rPr>
                        <a:t>A well defined evolutionary plateau of process improvement</a:t>
                      </a:r>
                      <a:endParaRPr lang="en-US" sz="1800" b="0" i="0" u="none" strike="noStrike" dirty="0">
                        <a:solidFill>
                          <a:srgbClr val="000000"/>
                        </a:solidFill>
                        <a:latin typeface="Times New Roman" pitchFamily="18" charset="0"/>
                        <a:cs typeface="Times New Roman" pitchFamily="18"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ctr" fontAlgn="t"/>
                      <a:r>
                        <a:rPr lang="en-US" sz="1800" b="0" i="0" u="none" strike="noStrike" dirty="0" smtClean="0">
                          <a:solidFill>
                            <a:srgbClr val="000000"/>
                          </a:solidFill>
                          <a:latin typeface="Times New Roman" pitchFamily="18" charset="0"/>
                          <a:cs typeface="Times New Roman" pitchFamily="18" charset="0"/>
                        </a:rPr>
                        <a:t>There are six capability levels</a:t>
                      </a:r>
                      <a:endParaRPr lang="en-US" sz="1800" b="0" i="0" u="none" strike="noStrike" dirty="0">
                        <a:solidFill>
                          <a:srgbClr val="000000"/>
                        </a:solidFill>
                        <a:latin typeface="Times New Roman" pitchFamily="18" charset="0"/>
                        <a:cs typeface="Times New Roman" pitchFamily="18"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800" b="0" i="0" u="none" strike="noStrike" dirty="0" smtClean="0">
                          <a:solidFill>
                            <a:srgbClr val="000000"/>
                          </a:solidFill>
                          <a:latin typeface="Times New Roman" pitchFamily="18" charset="0"/>
                          <a:cs typeface="Times New Roman" pitchFamily="18" charset="0"/>
                        </a:rPr>
                        <a:t>There are five maturity levels</a:t>
                      </a:r>
                      <a:endParaRPr lang="en-US" sz="1800" b="0" i="0" u="none" strike="noStrike" dirty="0">
                        <a:solidFill>
                          <a:srgbClr val="000000"/>
                        </a:solidFill>
                        <a:latin typeface="Times New Roman" pitchFamily="18" charset="0"/>
                        <a:cs typeface="Times New Roman" pitchFamily="18"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ctr" fontAlgn="t"/>
                      <a:r>
                        <a:rPr lang="en-US" sz="1800" b="0" i="0" u="none" strike="noStrike" dirty="0" smtClean="0">
                          <a:solidFill>
                            <a:srgbClr val="000000"/>
                          </a:solidFill>
                          <a:latin typeface="Times New Roman" pitchFamily="18" charset="0"/>
                          <a:cs typeface="Times New Roman" pitchFamily="18" charset="0"/>
                        </a:rPr>
                        <a:t>Each level is a layer in the foundation for continuous process improvement.  Thus, capability levels are cumulative (i.e., a higher capability</a:t>
                      </a:r>
                      <a:r>
                        <a:rPr lang="en-US" sz="1800" b="0" i="0" u="none" strike="noStrike" baseline="0" dirty="0" smtClean="0">
                          <a:solidFill>
                            <a:srgbClr val="000000"/>
                          </a:solidFill>
                          <a:latin typeface="Times New Roman" pitchFamily="18" charset="0"/>
                          <a:cs typeface="Times New Roman" pitchFamily="18" charset="0"/>
                        </a:rPr>
                        <a:t> level includes the attributes of the lower levels).</a:t>
                      </a:r>
                      <a:endParaRPr lang="en-US" sz="1800" b="0" i="0" u="none" strike="noStrike" dirty="0">
                        <a:solidFill>
                          <a:srgbClr val="000000"/>
                        </a:solidFill>
                        <a:latin typeface="Times New Roman" pitchFamily="18" charset="0"/>
                        <a:cs typeface="Times New Roman" pitchFamily="18"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800" b="0" i="0" u="none" strike="noStrike" dirty="0" smtClean="0">
                          <a:solidFill>
                            <a:srgbClr val="000000"/>
                          </a:solidFill>
                          <a:latin typeface="Times New Roman" pitchFamily="18" charset="0"/>
                          <a:cs typeface="Times New Roman" pitchFamily="18" charset="0"/>
                        </a:rPr>
                        <a:t>Each level is a layer in the foundation for continuous process</a:t>
                      </a:r>
                      <a:r>
                        <a:rPr lang="en-US" sz="1800" b="0" i="0" u="none" strike="noStrike" baseline="0" dirty="0" smtClean="0">
                          <a:solidFill>
                            <a:srgbClr val="000000"/>
                          </a:solidFill>
                          <a:latin typeface="Times New Roman" pitchFamily="18" charset="0"/>
                          <a:cs typeface="Times New Roman" pitchFamily="18" charset="0"/>
                        </a:rPr>
                        <a:t> improvement using a proven sequence of improvements, beginning with basic management practices and progressing through a predefined and proven path of successive levels</a:t>
                      </a:r>
                      <a:endParaRPr lang="en-US" sz="1800" b="0" i="0" u="none" strike="noStrike" dirty="0">
                        <a:solidFill>
                          <a:srgbClr val="000000"/>
                        </a:solidFill>
                        <a:latin typeface="Times New Roman" pitchFamily="18" charset="0"/>
                        <a:cs typeface="Times New Roman" pitchFamily="18"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ctr" fontAlgn="t"/>
                      <a:r>
                        <a:rPr lang="en-US" sz="1800" b="0" i="0" u="none" strike="noStrike" dirty="0" smtClean="0">
                          <a:solidFill>
                            <a:srgbClr val="000000"/>
                          </a:solidFill>
                          <a:latin typeface="Times New Roman" pitchFamily="18" charset="0"/>
                          <a:cs typeface="Times New Roman" pitchFamily="18" charset="0"/>
                        </a:rPr>
                        <a:t>Enables comparison across and among organizations on a process-are-by process–area</a:t>
                      </a:r>
                      <a:r>
                        <a:rPr lang="en-US" sz="1800" b="0" i="0" u="none" strike="noStrike" baseline="0" dirty="0" smtClean="0">
                          <a:solidFill>
                            <a:srgbClr val="000000"/>
                          </a:solidFill>
                          <a:latin typeface="Times New Roman" pitchFamily="18" charset="0"/>
                          <a:cs typeface="Times New Roman" pitchFamily="18" charset="0"/>
                        </a:rPr>
                        <a:t> basis</a:t>
                      </a:r>
                      <a:endParaRPr lang="en-US" sz="1800" b="0" i="0" u="none" strike="noStrike" dirty="0">
                        <a:solidFill>
                          <a:srgbClr val="000000"/>
                        </a:solidFill>
                        <a:latin typeface="Times New Roman" pitchFamily="18" charset="0"/>
                        <a:cs typeface="Times New Roman" pitchFamily="18"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800" b="0" i="0" u="none" strike="noStrike" dirty="0" smtClean="0">
                          <a:solidFill>
                            <a:srgbClr val="000000"/>
                          </a:solidFill>
                          <a:latin typeface="Times New Roman" pitchFamily="18" charset="0"/>
                          <a:cs typeface="Times New Roman" pitchFamily="18" charset="0"/>
                        </a:rPr>
                        <a:t>Provides a single rating that summarizes appraisal results and permits comparisons across and among organizations</a:t>
                      </a:r>
                      <a:endParaRPr lang="en-US" sz="1800" b="0" i="0" u="none" strike="noStrike" dirty="0">
                        <a:solidFill>
                          <a:srgbClr val="000000"/>
                        </a:solidFill>
                        <a:latin typeface="Times New Roman" pitchFamily="18" charset="0"/>
                        <a:cs typeface="Times New Roman" pitchFamily="18"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457200" y="304800"/>
            <a:ext cx="4397358" cy="461665"/>
          </a:xfrm>
          <a:prstGeom prst="rect">
            <a:avLst/>
          </a:prstGeom>
        </p:spPr>
        <p:txBody>
          <a:bodyPr wrap="none">
            <a:spAutoFit/>
          </a:bodyPr>
          <a:lstStyle/>
          <a:p>
            <a:pPr eaLnBrk="0" hangingPunct="0">
              <a:defRPr/>
            </a:pPr>
            <a:r>
              <a:rPr lang="en-US" dirty="0" smtClean="0">
                <a:solidFill>
                  <a:schemeClr val="tx2"/>
                </a:solidFill>
              </a:rPr>
              <a:t>Capability and Maturity Models</a:t>
            </a:r>
            <a:endParaRPr lang="en-US" dirty="0">
              <a:solidFill>
                <a:schemeClr val="tx2"/>
              </a:solidFill>
            </a:endParaRPr>
          </a:p>
        </p:txBody>
      </p:sp>
    </p:spTree>
  </p:cSld>
  <p:clrMapOvr>
    <a:overrideClrMapping bg1="lt1" tx1="dk1" bg2="lt2" tx2="dk2" accent1="accent1" accent2="accent2" accent3="accent3" accent4="accent4" accent5="accent5" accent6="accent6" hlink="hlink" folHlink="folHlink"/>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0" y="990600"/>
            <a:ext cx="7543800" cy="400110"/>
          </a:xfrm>
          <a:prstGeom prst="rect">
            <a:avLst/>
          </a:prstGeom>
        </p:spPr>
        <p:txBody>
          <a:bodyPr wrap="square">
            <a:spAutoFit/>
          </a:bodyPr>
          <a:lstStyle/>
          <a:p>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The Process Management Premise</a:t>
            </a:r>
            <a:endParaRPr lang="en-US" dirty="0"/>
          </a:p>
        </p:txBody>
      </p:sp>
      <p:sp>
        <p:nvSpPr>
          <p:cNvPr id="5" name="Rectangle 4"/>
          <p:cNvSpPr/>
          <p:nvPr/>
        </p:nvSpPr>
        <p:spPr>
          <a:xfrm>
            <a:off x="914400" y="990600"/>
            <a:ext cx="7315200" cy="3785652"/>
          </a:xfrm>
          <a:prstGeom prst="rect">
            <a:avLst/>
          </a:prstGeom>
        </p:spPr>
        <p:txBody>
          <a:bodyPr wrap="square">
            <a:spAutoFit/>
          </a:bodyPr>
          <a:lstStyle/>
          <a:p>
            <a:r>
              <a:rPr lang="en-US" sz="2000" dirty="0" smtClean="0">
                <a:latin typeface="Times New Roman" pitchFamily="18" charset="0"/>
                <a:cs typeface="Times New Roman" pitchFamily="18" charset="0"/>
              </a:rPr>
              <a:t>The quality of a system is influenced by the quality of the process used to acquire, develop, and maintain it, the analysis and forethought that goes into an architecture that supports business goals and requirements, and the training provided to teams involved in the project. Using proven methods for process and product quality, software success is predictable and achievable, and failure is avoidable.</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Once coding starts, teams trained in mature software engineering processes can remove defects early, when defect removal is 10 to 100 times less costly than it is during test. This dramatically reduces test costs and only marginally increases costs upstream</a:t>
            </a:r>
            <a:endParaRPr lang="en-US" sz="2000" dirty="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cstate="print"/>
          <a:srcRect/>
          <a:stretch>
            <a:fillRect/>
          </a:stretch>
        </p:blipFill>
        <p:spPr bwMode="auto">
          <a:xfrm>
            <a:off x="152400" y="0"/>
            <a:ext cx="8534400" cy="63246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cstate="print"/>
          <a:srcRect/>
          <a:stretch>
            <a:fillRect/>
          </a:stretch>
        </p:blipFill>
        <p:spPr bwMode="auto">
          <a:xfrm>
            <a:off x="381000" y="123825"/>
            <a:ext cx="8458200" cy="612457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62000" y="1066800"/>
          <a:ext cx="7543800" cy="3985260"/>
        </p:xfrm>
        <a:graphic>
          <a:graphicData uri="http://schemas.openxmlformats.org/drawingml/2006/table">
            <a:tbl>
              <a:tblPr/>
              <a:tblGrid>
                <a:gridCol w="700890"/>
                <a:gridCol w="2526897"/>
                <a:gridCol w="2250229"/>
                <a:gridCol w="2065784"/>
              </a:tblGrid>
              <a:tr h="182880">
                <a:tc>
                  <a:txBody>
                    <a:bodyPr/>
                    <a:lstStyle/>
                    <a:p>
                      <a:pPr algn="ctr" fontAlgn="t"/>
                      <a:r>
                        <a:rPr lang="en-US" sz="1800" b="1" i="0" u="none" strike="noStrike" dirty="0">
                          <a:solidFill>
                            <a:srgbClr val="000000"/>
                          </a:solidFill>
                          <a:latin typeface="Times New Roman" pitchFamily="18" charset="0"/>
                          <a:cs typeface="Times New Roman" pitchFamily="18" charset="0"/>
                        </a:rPr>
                        <a:t>Level</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800" b="1" i="0" u="none" strike="noStrike">
                          <a:solidFill>
                            <a:srgbClr val="000000"/>
                          </a:solidFill>
                          <a:latin typeface="Times New Roman" pitchFamily="18" charset="0"/>
                          <a:cs typeface="Times New Roman" pitchFamily="18"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400" b="1" i="0" u="none" strike="noStrike" dirty="0" smtClean="0">
                          <a:solidFill>
                            <a:srgbClr val="000000"/>
                          </a:solidFill>
                          <a:latin typeface="Times New Roman" pitchFamily="18" charset="0"/>
                          <a:cs typeface="Times New Roman" pitchFamily="18" charset="0"/>
                        </a:rPr>
                        <a:t>Continuous View</a:t>
                      </a:r>
                    </a:p>
                    <a:p>
                      <a:pPr algn="ctr" fontAlgn="t"/>
                      <a:r>
                        <a:rPr lang="en-US" sz="1800" b="1" i="0" u="none" strike="noStrike" dirty="0" smtClean="0">
                          <a:solidFill>
                            <a:srgbClr val="000000"/>
                          </a:solidFill>
                          <a:latin typeface="Times New Roman" pitchFamily="18" charset="0"/>
                          <a:cs typeface="Times New Roman" pitchFamily="18" charset="0"/>
                        </a:rPr>
                        <a:t>Capability </a:t>
                      </a:r>
                      <a:r>
                        <a:rPr lang="en-US" sz="1800" b="1" i="0" u="none" strike="noStrike" dirty="0">
                          <a:solidFill>
                            <a:srgbClr val="000000"/>
                          </a:solidFill>
                          <a:latin typeface="Times New Roman" pitchFamily="18" charset="0"/>
                          <a:cs typeface="Times New Roman" pitchFamily="18" charset="0"/>
                        </a:rPr>
                        <a:t>Levels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400" b="1" i="0" u="none" strike="noStrike" dirty="0" smtClean="0">
                          <a:solidFill>
                            <a:srgbClr val="000000"/>
                          </a:solidFill>
                          <a:latin typeface="Times New Roman" pitchFamily="18" charset="0"/>
                          <a:cs typeface="Times New Roman" pitchFamily="18" charset="0"/>
                        </a:rPr>
                        <a:t>Staged View</a:t>
                      </a:r>
                    </a:p>
                    <a:p>
                      <a:pPr algn="ctr" fontAlgn="t"/>
                      <a:r>
                        <a:rPr lang="en-US" sz="1800" b="1" i="0" u="none" strike="noStrike" dirty="0" smtClean="0">
                          <a:solidFill>
                            <a:srgbClr val="000000"/>
                          </a:solidFill>
                          <a:latin typeface="Times New Roman" pitchFamily="18" charset="0"/>
                          <a:cs typeface="Times New Roman" pitchFamily="18" charset="0"/>
                        </a:rPr>
                        <a:t>Maturity </a:t>
                      </a:r>
                      <a:r>
                        <a:rPr lang="en-US" sz="1800" b="1" i="0" u="none" strike="noStrike" dirty="0">
                          <a:solidFill>
                            <a:srgbClr val="000000"/>
                          </a:solidFill>
                          <a:latin typeface="Times New Roman" pitchFamily="18" charset="0"/>
                          <a:cs typeface="Times New Roman" pitchFamily="18" charset="0"/>
                        </a:rPr>
                        <a:t>Levels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ctr" fontAlgn="t"/>
                      <a:r>
                        <a:rPr lang="en-US" sz="1800" b="0" i="0" u="none" strike="noStrike">
                          <a:solidFill>
                            <a:srgbClr val="000000"/>
                          </a:solidFill>
                          <a:latin typeface="Times New Roman" pitchFamily="18" charset="0"/>
                          <a:cs typeface="Times New Roman" pitchFamily="18" charset="0"/>
                        </a:rPr>
                        <a:t>5</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800" b="0" i="0" u="none" strike="noStrike" dirty="0">
                          <a:solidFill>
                            <a:srgbClr val="000000"/>
                          </a:solidFill>
                          <a:latin typeface="Times New Roman" pitchFamily="18" charset="0"/>
                          <a:cs typeface="Times New Roman" pitchFamily="18" charset="0"/>
                        </a:rPr>
                        <a:t>Focus on continuous process i</a:t>
                      </a:r>
                      <a:r>
                        <a:rPr lang="en-US" sz="1800" b="0" i="0" u="none" strike="noStrike" dirty="0" smtClean="0">
                          <a:solidFill>
                            <a:srgbClr val="000000"/>
                          </a:solidFill>
                          <a:latin typeface="Times New Roman" pitchFamily="18" charset="0"/>
                          <a:cs typeface="Times New Roman" pitchFamily="18" charset="0"/>
                        </a:rPr>
                        <a:t>mprovement</a:t>
                      </a:r>
                      <a:endParaRPr lang="en-US" sz="1800" b="0" i="0" u="none" strike="noStrike" dirty="0">
                        <a:solidFill>
                          <a:srgbClr val="000000"/>
                        </a:solidFill>
                        <a:latin typeface="Times New Roman" pitchFamily="18" charset="0"/>
                        <a:cs typeface="Times New Roman" pitchFamily="18"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800" b="0" i="0" u="none" strike="noStrike">
                          <a:solidFill>
                            <a:srgbClr val="000000"/>
                          </a:solidFill>
                          <a:latin typeface="Times New Roman" pitchFamily="18" charset="0"/>
                          <a:cs typeface="Times New Roman" pitchFamily="18" charset="0"/>
                        </a:rPr>
                        <a:t>Optimizing</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800" b="0" i="0" u="none" strike="noStrike">
                          <a:solidFill>
                            <a:srgbClr val="000000"/>
                          </a:solidFill>
                          <a:latin typeface="Times New Roman" pitchFamily="18" charset="0"/>
                          <a:cs typeface="Times New Roman" pitchFamily="18" charset="0"/>
                        </a:rPr>
                        <a:t>Optimizing</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ctr" fontAlgn="t"/>
                      <a:r>
                        <a:rPr lang="en-US" sz="1800" b="0" i="0" u="none" strike="noStrike">
                          <a:solidFill>
                            <a:srgbClr val="000000"/>
                          </a:solidFill>
                          <a:latin typeface="Times New Roman" pitchFamily="18" charset="0"/>
                          <a:cs typeface="Times New Roman" pitchFamily="18" charset="0"/>
                        </a:rPr>
                        <a:t>4</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800" b="0" i="0" u="none" strike="noStrike">
                          <a:solidFill>
                            <a:srgbClr val="000000"/>
                          </a:solidFill>
                          <a:latin typeface="Times New Roman" pitchFamily="18" charset="0"/>
                          <a:cs typeface="Times New Roman" pitchFamily="18" charset="0"/>
                        </a:rPr>
                        <a:t>Process measured and controled</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800" b="0" i="0" u="none" strike="noStrike">
                          <a:solidFill>
                            <a:srgbClr val="000000"/>
                          </a:solidFill>
                          <a:latin typeface="Times New Roman" pitchFamily="18" charset="0"/>
                          <a:cs typeface="Times New Roman" pitchFamily="18" charset="0"/>
                        </a:rPr>
                        <a:t>Qualitatively Managed</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800" b="0" i="0" u="none" strike="noStrike">
                          <a:solidFill>
                            <a:srgbClr val="000000"/>
                          </a:solidFill>
                          <a:latin typeface="Times New Roman" pitchFamily="18" charset="0"/>
                          <a:cs typeface="Times New Roman" pitchFamily="18" charset="0"/>
                        </a:rPr>
                        <a:t>Quantitatively</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ctr" fontAlgn="t"/>
                      <a:r>
                        <a:rPr lang="en-US" sz="1800" b="0" i="0" u="none" strike="noStrike">
                          <a:solidFill>
                            <a:srgbClr val="000000"/>
                          </a:solidFill>
                          <a:latin typeface="Times New Roman" pitchFamily="18" charset="0"/>
                          <a:cs typeface="Times New Roman" pitchFamily="18" charset="0"/>
                        </a:rPr>
                        <a:t>3</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800" b="0" i="0" u="none" strike="noStrike">
                          <a:solidFill>
                            <a:srgbClr val="000000"/>
                          </a:solidFill>
                          <a:latin typeface="Times New Roman" pitchFamily="18" charset="0"/>
                          <a:cs typeface="Times New Roman" pitchFamily="18" charset="0"/>
                        </a:rPr>
                        <a:t>Process characterized for the organization and is proactive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800" b="0" i="0" u="none" strike="noStrike">
                          <a:solidFill>
                            <a:srgbClr val="000000"/>
                          </a:solidFill>
                          <a:latin typeface="Times New Roman" pitchFamily="18" charset="0"/>
                          <a:cs typeface="Times New Roman" pitchFamily="18" charset="0"/>
                        </a:rPr>
                        <a:t>Defined</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800" b="0" i="0" u="none" strike="noStrike">
                          <a:solidFill>
                            <a:srgbClr val="000000"/>
                          </a:solidFill>
                          <a:latin typeface="Times New Roman" pitchFamily="18" charset="0"/>
                          <a:cs typeface="Times New Roman" pitchFamily="18" charset="0"/>
                        </a:rPr>
                        <a:t>Defined</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ctr" fontAlgn="t"/>
                      <a:r>
                        <a:rPr lang="en-US" sz="1800" b="0" i="0" u="none" strike="noStrike">
                          <a:solidFill>
                            <a:srgbClr val="000000"/>
                          </a:solidFill>
                          <a:latin typeface="Times New Roman" pitchFamily="18" charset="0"/>
                          <a:cs typeface="Times New Roman" pitchFamily="18" charset="0"/>
                        </a:rPr>
                        <a:t>2</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800" b="0" i="0" u="none" strike="noStrike">
                          <a:solidFill>
                            <a:srgbClr val="000000"/>
                          </a:solidFill>
                          <a:latin typeface="Times New Roman" pitchFamily="18" charset="0"/>
                          <a:cs typeface="Times New Roman" pitchFamily="18" charset="0"/>
                        </a:rPr>
                        <a:t>Process characterized for projects and is often reactive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800" b="0" i="0" u="none" strike="noStrike">
                          <a:solidFill>
                            <a:srgbClr val="000000"/>
                          </a:solidFill>
                          <a:latin typeface="Times New Roman" pitchFamily="18" charset="0"/>
                          <a:cs typeface="Times New Roman" pitchFamily="18" charset="0"/>
                        </a:rPr>
                        <a:t>Managed</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800" b="0" i="0" u="none" strike="noStrike">
                          <a:solidFill>
                            <a:srgbClr val="000000"/>
                          </a:solidFill>
                          <a:latin typeface="Times New Roman" pitchFamily="18" charset="0"/>
                          <a:cs typeface="Times New Roman" pitchFamily="18" charset="0"/>
                        </a:rPr>
                        <a:t>Managed</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80">
                <a:tc>
                  <a:txBody>
                    <a:bodyPr/>
                    <a:lstStyle/>
                    <a:p>
                      <a:pPr algn="ctr" fontAlgn="t"/>
                      <a:r>
                        <a:rPr lang="en-US" sz="1800" b="0" i="0" u="none" strike="noStrike">
                          <a:solidFill>
                            <a:srgbClr val="000000"/>
                          </a:solidFill>
                          <a:latin typeface="Times New Roman" pitchFamily="18" charset="0"/>
                          <a:cs typeface="Times New Roman" pitchFamily="18" charset="0"/>
                        </a:rPr>
                        <a:t>1</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800" b="0" i="0" u="none" strike="noStrike">
                          <a:solidFill>
                            <a:srgbClr val="000000"/>
                          </a:solidFill>
                          <a:latin typeface="Times New Roman" pitchFamily="18" charset="0"/>
                          <a:cs typeface="Times New Roman" pitchFamily="18"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800" b="0" i="0" u="none" strike="noStrike">
                          <a:solidFill>
                            <a:srgbClr val="000000"/>
                          </a:solidFill>
                          <a:latin typeface="Times New Roman" pitchFamily="18" charset="0"/>
                          <a:cs typeface="Times New Roman" pitchFamily="18" charset="0"/>
                        </a:rPr>
                        <a:t>Performed</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800" b="0" i="0" u="none" strike="noStrike">
                          <a:solidFill>
                            <a:srgbClr val="000000"/>
                          </a:solidFill>
                          <a:latin typeface="Times New Roman" pitchFamily="18" charset="0"/>
                          <a:cs typeface="Times New Roman" pitchFamily="18" charset="0"/>
                        </a:rPr>
                        <a:t>Initial</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80">
                <a:tc>
                  <a:txBody>
                    <a:bodyPr/>
                    <a:lstStyle/>
                    <a:p>
                      <a:pPr algn="ctr" fontAlgn="t"/>
                      <a:r>
                        <a:rPr lang="en-US" sz="1800" b="0" i="0" u="none" strike="noStrike">
                          <a:solidFill>
                            <a:srgbClr val="000000"/>
                          </a:solidFill>
                          <a:latin typeface="Times New Roman" pitchFamily="18" charset="0"/>
                          <a:cs typeface="Times New Roman" pitchFamily="18" charset="0"/>
                        </a:rPr>
                        <a:t>0</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800" b="0" i="0" u="none" strike="noStrike">
                          <a:solidFill>
                            <a:srgbClr val="000000"/>
                          </a:solidFill>
                          <a:latin typeface="Times New Roman" pitchFamily="18" charset="0"/>
                          <a:cs typeface="Times New Roman" pitchFamily="18"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800" b="0" i="0" u="none" strike="noStrike">
                          <a:solidFill>
                            <a:srgbClr val="000000"/>
                          </a:solidFill>
                          <a:latin typeface="Times New Roman" pitchFamily="18" charset="0"/>
                          <a:cs typeface="Times New Roman" pitchFamily="18" charset="0"/>
                        </a:rPr>
                        <a:t>Incomplete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800" b="0" i="0" u="none" strike="noStrike" dirty="0">
                          <a:solidFill>
                            <a:srgbClr val="000000"/>
                          </a:solidFill>
                          <a:latin typeface="Times New Roman" pitchFamily="18" charset="0"/>
                          <a:cs typeface="Times New Roman" pitchFamily="18"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304800" y="304800"/>
            <a:ext cx="5624513" cy="523875"/>
          </a:xfrm>
          <a:prstGeom prst="rect">
            <a:avLst/>
          </a:prstGeom>
          <a:noFill/>
        </p:spPr>
        <p:txBody>
          <a:bodyPr wrap="none">
            <a:spAutoFit/>
          </a:bodyPr>
          <a:lstStyle/>
          <a:p>
            <a:pPr eaLnBrk="0" hangingPunct="0">
              <a:defRPr/>
            </a:pPr>
            <a:r>
              <a:rPr lang="en-US" sz="2800" dirty="0">
                <a:solidFill>
                  <a:schemeClr val="tx2"/>
                </a:solidFill>
                <a:latin typeface="+mj-lt"/>
                <a:ea typeface="+mj-ea"/>
                <a:cs typeface="+mj-cs"/>
              </a:rPr>
              <a:t>Capability and Maturity Levels</a:t>
            </a:r>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spect="1" noChangeArrowheads="1"/>
          </p:cNvPicPr>
          <p:nvPr/>
        </p:nvPicPr>
        <p:blipFill>
          <a:blip r:embed="rId2" cstate="print"/>
          <a:srcRect/>
          <a:stretch>
            <a:fillRect/>
          </a:stretch>
        </p:blipFill>
        <p:spPr bwMode="auto">
          <a:xfrm>
            <a:off x="228600" y="182563"/>
            <a:ext cx="8534400" cy="606583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dirty="0" smtClean="0"/>
              <a:t>Evaluation &amp; </a:t>
            </a:r>
            <a:r>
              <a:rPr lang="en-US" dirty="0" err="1" smtClean="0"/>
              <a:t>Ratngs</a:t>
            </a:r>
            <a:endParaRPr lang="en-US" dirty="0" smtClean="0"/>
          </a:p>
        </p:txBody>
      </p:sp>
      <p:sp>
        <p:nvSpPr>
          <p:cNvPr id="43011" name="Rectangle 3"/>
          <p:cNvSpPr>
            <a:spLocks noGrp="1" noChangeArrowheads="1"/>
          </p:cNvSpPr>
          <p:nvPr>
            <p:ph type="body" idx="1"/>
          </p:nvPr>
        </p:nvSpPr>
        <p:spPr>
          <a:xfrm>
            <a:off x="914401" y="1447800"/>
            <a:ext cx="7315200" cy="2990850"/>
          </a:xfrm>
        </p:spPr>
        <p:txBody>
          <a:bodyPr/>
          <a:lstStyle/>
          <a:p>
            <a:pPr marL="233363" indent="-233363" eaLnBrk="1" hangingPunct="1">
              <a:buFontTx/>
              <a:buChar char="•"/>
            </a:pPr>
            <a:r>
              <a:rPr lang="en-US" dirty="0" smtClean="0">
                <a:latin typeface="Times New Roman" pitchFamily="18" charset="0"/>
                <a:cs typeface="Times New Roman" pitchFamily="18" charset="0"/>
              </a:rPr>
              <a:t>This is not a certification model, but ratings may be announced and published.  </a:t>
            </a:r>
          </a:p>
          <a:p>
            <a:pPr marL="233363" indent="-233363" eaLnBrk="1" hangingPunct="1">
              <a:buFontTx/>
              <a:buChar char="•"/>
            </a:pPr>
            <a:r>
              <a:rPr lang="en-US" dirty="0" smtClean="0">
                <a:latin typeface="Times New Roman" pitchFamily="18" charset="0"/>
                <a:cs typeface="Times New Roman" pitchFamily="18" charset="0"/>
              </a:rPr>
              <a:t>The SEI publishes ratings provided the company gives it permission.  </a:t>
            </a:r>
          </a:p>
          <a:p>
            <a:pPr marL="233363" indent="-233363" eaLnBrk="1" hangingPunct="1">
              <a:buFontTx/>
              <a:buChar char="•"/>
            </a:pPr>
            <a:r>
              <a:rPr lang="en-US" dirty="0" smtClean="0">
                <a:latin typeface="Times New Roman" pitchFamily="18" charset="0"/>
                <a:cs typeface="Times New Roman" pitchFamily="18" charset="0"/>
              </a:rPr>
              <a:t>Formal appraisals are typically 5 – 10 days and led by SEI-authorized internal or external lead appraisers, using trained teams and a formal methods.  The method is named SCAMPI (Standard  CMMI Appraisal Method for Process Improvement).</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dirty="0" smtClean="0"/>
              <a:t>Benefits of CMMI </a:t>
            </a:r>
          </a:p>
        </p:txBody>
      </p:sp>
      <p:sp>
        <p:nvSpPr>
          <p:cNvPr id="44035" name="Rectangle 3"/>
          <p:cNvSpPr>
            <a:spLocks noGrp="1" noChangeArrowheads="1"/>
          </p:cNvSpPr>
          <p:nvPr>
            <p:ph type="body" idx="1"/>
          </p:nvPr>
        </p:nvSpPr>
        <p:spPr>
          <a:xfrm>
            <a:off x="914400" y="1219200"/>
            <a:ext cx="7239000" cy="4495800"/>
          </a:xfrm>
        </p:spPr>
        <p:txBody>
          <a:bodyPr/>
          <a:lstStyle/>
          <a:p>
            <a:pPr marL="233363" indent="-233363" eaLnBrk="1" hangingPunct="1">
              <a:buFont typeface="Arial" pitchFamily="34" charset="0"/>
              <a:buChar char="•"/>
            </a:pPr>
            <a:r>
              <a:rPr lang="en-US" dirty="0" smtClean="0">
                <a:latin typeface="Times New Roman" pitchFamily="18" charset="0"/>
                <a:cs typeface="Times New Roman" pitchFamily="18" charset="0"/>
              </a:rPr>
              <a:t>Decreased Costs</a:t>
            </a:r>
          </a:p>
          <a:p>
            <a:pPr marL="461963" lvl="2" indent="-233363" eaLnBrk="1" hangingPunct="1">
              <a:buFont typeface="Arial" pitchFamily="34" charset="0"/>
              <a:buChar char="•"/>
            </a:pPr>
            <a:r>
              <a:rPr lang="en-US" sz="1600" dirty="0" smtClean="0">
                <a:latin typeface="Times New Roman" pitchFamily="18" charset="0"/>
                <a:cs typeface="Times New Roman" pitchFamily="18" charset="0"/>
              </a:rPr>
              <a:t>General Dynamics Advanced Information </a:t>
            </a:r>
            <a:r>
              <a:rPr lang="en-US" sz="1600" dirty="0" err="1" smtClean="0">
                <a:latin typeface="Times New Roman" pitchFamily="18" charset="0"/>
                <a:cs typeface="Times New Roman" pitchFamily="18" charset="0"/>
              </a:rPr>
              <a:t>Suystems</a:t>
            </a:r>
            <a:r>
              <a:rPr lang="en-US" sz="1600" dirty="0" smtClean="0">
                <a:latin typeface="Times New Roman" pitchFamily="18" charset="0"/>
                <a:cs typeface="Times New Roman" pitchFamily="18" charset="0"/>
              </a:rPr>
              <a:t> reduced maintenance staff costs by 64% while doubling the size of the organization</a:t>
            </a:r>
          </a:p>
          <a:p>
            <a:pPr marL="461963" lvl="2" indent="-233363" eaLnBrk="1" hangingPunct="1">
              <a:buFont typeface="Arial" pitchFamily="34" charset="0"/>
              <a:buChar char="•"/>
            </a:pPr>
            <a:r>
              <a:rPr lang="en-US" sz="1600" dirty="0" smtClean="0">
                <a:latin typeface="Times New Roman" pitchFamily="18" charset="0"/>
                <a:cs typeface="Times New Roman" pitchFamily="18" charset="0"/>
              </a:rPr>
              <a:t>TATA </a:t>
            </a:r>
            <a:r>
              <a:rPr lang="en-US" sz="1600" dirty="0">
                <a:latin typeface="Times New Roman" pitchFamily="18" charset="0"/>
                <a:cs typeface="Times New Roman" pitchFamily="18" charset="0"/>
              </a:rPr>
              <a:t>consultancy Service saved $4.6 million across all development </a:t>
            </a:r>
            <a:r>
              <a:rPr lang="en-US" sz="1600" dirty="0" smtClean="0">
                <a:latin typeface="Times New Roman" pitchFamily="18" charset="0"/>
                <a:cs typeface="Times New Roman" pitchFamily="18" charset="0"/>
              </a:rPr>
              <a:t>centers</a:t>
            </a:r>
          </a:p>
          <a:p>
            <a:pPr marL="182563" lvl="1" indent="-233363" eaLnBrk="1" hangingPunct="1">
              <a:buFont typeface="Arial" pitchFamily="34" charset="0"/>
              <a:buChar char="•"/>
            </a:pPr>
            <a:r>
              <a:rPr lang="en-US" sz="2000" dirty="0">
                <a:latin typeface="Times New Roman" pitchFamily="18" charset="0"/>
                <a:cs typeface="Times New Roman" pitchFamily="18" charset="0"/>
              </a:rPr>
              <a:t>Improved On-Time </a:t>
            </a:r>
            <a:r>
              <a:rPr lang="en-US" sz="2000" dirty="0" smtClean="0">
                <a:latin typeface="Times New Roman" pitchFamily="18" charset="0"/>
                <a:cs typeface="Times New Roman" pitchFamily="18" charset="0"/>
              </a:rPr>
              <a:t>Delivery</a:t>
            </a:r>
          </a:p>
          <a:p>
            <a:pPr marL="461963" lvl="2" indent="-233363" eaLnBrk="1" hangingPunct="1">
              <a:buFont typeface="Arial" pitchFamily="34" charset="0"/>
              <a:buChar char="•"/>
            </a:pPr>
            <a:r>
              <a:rPr lang="en-US" sz="1600" dirty="0" smtClean="0">
                <a:latin typeface="Times New Roman" pitchFamily="18" charset="0"/>
                <a:cs typeface="Times New Roman" pitchFamily="18" charset="0"/>
              </a:rPr>
              <a:t>Tufts </a:t>
            </a:r>
            <a:r>
              <a:rPr lang="en-US" sz="1600" dirty="0">
                <a:latin typeface="Times New Roman" pitchFamily="18" charset="0"/>
                <a:cs typeface="Times New Roman" pitchFamily="18" charset="0"/>
              </a:rPr>
              <a:t>Associated Health Plans achieved 100% on time delivery of major IT projects in a full </a:t>
            </a:r>
            <a:r>
              <a:rPr lang="en-US" sz="1600" dirty="0" smtClean="0">
                <a:latin typeface="Times New Roman" pitchFamily="18" charset="0"/>
                <a:cs typeface="Times New Roman" pitchFamily="18" charset="0"/>
              </a:rPr>
              <a:t>year</a:t>
            </a:r>
          </a:p>
          <a:p>
            <a:pPr marL="461963" lvl="2" indent="-233363" eaLnBrk="1" hangingPunct="1">
              <a:buFont typeface="Arial" pitchFamily="34" charset="0"/>
              <a:buChar char="•"/>
            </a:pPr>
            <a:r>
              <a:rPr lang="en-US" sz="1600" dirty="0" smtClean="0">
                <a:latin typeface="Times New Roman" pitchFamily="18" charset="0"/>
                <a:cs typeface="Times New Roman" pitchFamily="18" charset="0"/>
              </a:rPr>
              <a:t>GM improved the percent of milestones met from 50% to 85%</a:t>
            </a:r>
            <a:endParaRPr lang="en-US" sz="1600" dirty="0">
              <a:latin typeface="Times New Roman" pitchFamily="18" charset="0"/>
              <a:cs typeface="Times New Roman" pitchFamily="18" charset="0"/>
            </a:endParaRPr>
          </a:p>
          <a:p>
            <a:pPr marL="182563" lvl="1" indent="-233363" eaLnBrk="1" hangingPunct="1">
              <a:buFont typeface="Arial" pitchFamily="34" charset="0"/>
              <a:buChar char="•"/>
            </a:pPr>
            <a:r>
              <a:rPr lang="en-US" sz="2000" dirty="0" smtClean="0">
                <a:latin typeface="Times New Roman" pitchFamily="18" charset="0"/>
                <a:cs typeface="Times New Roman" pitchFamily="18" charset="0"/>
              </a:rPr>
              <a:t>Improved Quality </a:t>
            </a:r>
          </a:p>
          <a:p>
            <a:pPr marL="461963" lvl="2" indent="-233363" eaLnBrk="1" hangingPunct="1">
              <a:buFont typeface="Arial" pitchFamily="34" charset="0"/>
              <a:buChar char="•"/>
            </a:pPr>
            <a:r>
              <a:rPr lang="en-US" sz="1600" dirty="0" smtClean="0">
                <a:latin typeface="Times New Roman" pitchFamily="18" charset="0"/>
                <a:cs typeface="Times New Roman" pitchFamily="18" charset="0"/>
              </a:rPr>
              <a:t>Siemens </a:t>
            </a:r>
            <a:r>
              <a:rPr lang="en-US" sz="1600" dirty="0">
                <a:latin typeface="Times New Roman" pitchFamily="18" charset="0"/>
                <a:cs typeface="Times New Roman" pitchFamily="18" charset="0"/>
              </a:rPr>
              <a:t>Information Systems LTD. Reduced defect density an average of 71% in three technical </a:t>
            </a:r>
            <a:r>
              <a:rPr lang="en-US" sz="1600" dirty="0" smtClean="0">
                <a:latin typeface="Times New Roman" pitchFamily="18" charset="0"/>
                <a:cs typeface="Times New Roman" pitchFamily="18" charset="0"/>
              </a:rPr>
              <a:t>areas</a:t>
            </a:r>
          </a:p>
          <a:p>
            <a:pPr marL="461963" lvl="2" indent="-233363" eaLnBrk="1" hangingPunct="1">
              <a:buFont typeface="Arial" pitchFamily="34" charset="0"/>
              <a:buChar char="•"/>
            </a:pPr>
            <a:r>
              <a:rPr lang="en-US" sz="1600" dirty="0" smtClean="0">
                <a:latin typeface="Times New Roman" pitchFamily="18" charset="0"/>
                <a:cs typeface="Times New Roman" pitchFamily="18" charset="0"/>
              </a:rPr>
              <a:t>IBM Australia Application Management Services closed 95% of problems within the customer-specified time frame</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1"/>
          <p:cNvSpPr>
            <a:spLocks noGrp="1" noChangeArrowheads="1"/>
          </p:cNvSpPr>
          <p:nvPr>
            <p:ph type="title"/>
          </p:nvPr>
        </p:nvSpPr>
        <p:spPr/>
        <p:txBody>
          <a:bodyPr/>
          <a:lstStyle/>
          <a:p>
            <a:pPr eaLnBrk="1" hangingPunct="1"/>
            <a:r>
              <a:rPr lang="en-US" dirty="0" smtClean="0"/>
              <a:t>ISO – CMMI Differences</a:t>
            </a:r>
          </a:p>
        </p:txBody>
      </p:sp>
      <p:graphicFrame>
        <p:nvGraphicFramePr>
          <p:cNvPr id="196724" name="Group 116"/>
          <p:cNvGraphicFramePr>
            <a:graphicFrameLocks noGrp="1"/>
          </p:cNvGraphicFramePr>
          <p:nvPr>
            <p:ph idx="1"/>
          </p:nvPr>
        </p:nvGraphicFramePr>
        <p:xfrm>
          <a:off x="228600" y="838200"/>
          <a:ext cx="8486775" cy="4984496"/>
        </p:xfrm>
        <a:graphic>
          <a:graphicData uri="http://schemas.openxmlformats.org/drawingml/2006/table">
            <a:tbl>
              <a:tblPr/>
              <a:tblGrid>
                <a:gridCol w="4243388"/>
                <a:gridCol w="4243387"/>
              </a:tblGrid>
              <a:tr h="323850">
                <a:tc>
                  <a:txBody>
                    <a:bodyPr/>
                    <a:lstStyle/>
                    <a:p>
                      <a:pPr marL="0" marR="0" lvl="0" indent="0" algn="ctr" defTabSz="914400" rtl="0" eaLnBrk="1" fontAlgn="base" latinLnBrk="0" hangingPunct="1">
                        <a:lnSpc>
                          <a:spcPct val="95000"/>
                        </a:lnSpc>
                        <a:spcBef>
                          <a:spcPct val="35000"/>
                        </a:spcBef>
                        <a:spcAft>
                          <a:spcPct val="0"/>
                        </a:spcAft>
                        <a:buClr>
                          <a:schemeClr val="tx1"/>
                        </a:buClr>
                        <a:buSzTx/>
                        <a:buFontTx/>
                        <a:buNone/>
                        <a:tabLst/>
                      </a:pPr>
                      <a:r>
                        <a:rPr kumimoji="0" lang="en-US" sz="1800" b="1" i="0" u="none" strike="noStrike" cap="none" normalizeH="0" baseline="0" dirty="0" smtClean="0">
                          <a:ln>
                            <a:noFill/>
                          </a:ln>
                          <a:solidFill>
                            <a:schemeClr val="tx1"/>
                          </a:solidFill>
                          <a:effectLst/>
                          <a:latin typeface="Verdana" pitchFamily="34" charset="0"/>
                          <a:ea typeface="MS PGothic" pitchFamily="34" charset="-128"/>
                          <a:cs typeface="Arial" charset="0"/>
                        </a:rPr>
                        <a:t>ISO9001:2008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35000"/>
                        </a:spcBef>
                        <a:spcAft>
                          <a:spcPct val="0"/>
                        </a:spcAft>
                        <a:buClr>
                          <a:schemeClr val="tx1"/>
                        </a:buClr>
                        <a:buSzTx/>
                        <a:buFontTx/>
                        <a:buNone/>
                        <a:tabLst/>
                      </a:pPr>
                      <a:r>
                        <a:rPr kumimoji="0" lang="en-US" sz="1800" b="1" i="0" u="none" strike="noStrike" cap="none" normalizeH="0" baseline="0" dirty="0" smtClean="0">
                          <a:ln>
                            <a:noFill/>
                          </a:ln>
                          <a:solidFill>
                            <a:schemeClr val="tx1"/>
                          </a:solidFill>
                          <a:effectLst/>
                          <a:latin typeface="Verdana" pitchFamily="34" charset="0"/>
                          <a:ea typeface="MS PGothic" pitchFamily="34" charset="-128"/>
                          <a:cs typeface="Arial" charset="0"/>
                        </a:rPr>
                        <a:t>CMMI-DEV</a:t>
                      </a:r>
                      <a:endParaRPr kumimoji="0" lang="en-US" sz="1800" b="0" i="0" u="none" strike="noStrike" cap="none" normalizeH="0" baseline="0" dirty="0" smtClean="0">
                        <a:ln>
                          <a:noFill/>
                        </a:ln>
                        <a:solidFill>
                          <a:schemeClr val="tx1"/>
                        </a:solidFill>
                        <a:effectLst/>
                        <a:latin typeface="Verdana" pitchFamily="34" charset="0"/>
                        <a:ea typeface="MS PGothic" pitchFamily="34" charset="-128"/>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800" b="0" i="0" u="none" strike="noStrike" kern="1200" cap="none" normalizeH="0" baseline="0" dirty="0" smtClean="0">
                          <a:ln>
                            <a:noFill/>
                          </a:ln>
                          <a:solidFill>
                            <a:schemeClr val="tx1"/>
                          </a:solidFill>
                          <a:effectLst/>
                          <a:latin typeface="Times New Roman" pitchFamily="18" charset="0"/>
                          <a:ea typeface="MS PGothic" pitchFamily="34" charset="-128"/>
                          <a:cs typeface="Times New Roman" pitchFamily="18" charset="0"/>
                        </a:rPr>
                        <a:t>An audit standard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800" b="0" i="0" u="none" strike="noStrike" kern="1200" cap="none" normalizeH="0" baseline="0" dirty="0" smtClean="0">
                          <a:ln>
                            <a:noFill/>
                          </a:ln>
                          <a:solidFill>
                            <a:schemeClr val="tx1"/>
                          </a:solidFill>
                          <a:effectLst/>
                          <a:latin typeface="Times New Roman" pitchFamily="18" charset="0"/>
                          <a:ea typeface="MS PGothic" pitchFamily="34" charset="-128"/>
                          <a:cs typeface="Times New Roman" pitchFamily="18" charset="0"/>
                        </a:rPr>
                        <a:t>A process model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2013">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A certification tool that certifies businesses whose processes conform to the laid down standards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A set of related “best practices” derived from industry leaders and relates to product engineering and software development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7400">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Flexible and applicable to all manufacturing industries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Rigid and only extends to businesses developing software intensive systems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Specific to conformance and remains oblivious as to whether conformance is of strategic value or not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Requires ingraining processes into business needs so that processes become part of the corporate culture and do not break down under the pressure of deadlines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5788">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Provides generic guidelines for risk management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Approaches risk management as an organized and technical discipline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5788">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Customer satisfaction is an important part of the requirements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Focuses on linkage of processes to business goals, customer satisfaction is not a factor in the ranking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wrap="square" lIns="91420" tIns="45711" rIns="91420" bIns="45711"/>
          <a:lstStyle/>
          <a:p>
            <a:pPr defTabSz="992188" eaLnBrk="1" hangingPunct="1"/>
            <a:r>
              <a:rPr lang="en-US" dirty="0" smtClean="0"/>
              <a:t>ISO – CMMI Differences</a:t>
            </a:r>
          </a:p>
        </p:txBody>
      </p:sp>
      <p:graphicFrame>
        <p:nvGraphicFramePr>
          <p:cNvPr id="76888" name="Group 88"/>
          <p:cNvGraphicFramePr>
            <a:graphicFrameLocks noGrp="1"/>
          </p:cNvGraphicFramePr>
          <p:nvPr>
            <p:ph sz="half" idx="2"/>
          </p:nvPr>
        </p:nvGraphicFramePr>
        <p:xfrm>
          <a:off x="685800" y="1143000"/>
          <a:ext cx="7543800" cy="2648712"/>
        </p:xfrm>
        <a:graphic>
          <a:graphicData uri="http://schemas.openxmlformats.org/drawingml/2006/table">
            <a:tbl>
              <a:tblPr/>
              <a:tblGrid>
                <a:gridCol w="3771900"/>
                <a:gridCol w="3771900"/>
              </a:tblGrid>
              <a:tr h="381000">
                <a:tc>
                  <a:txBody>
                    <a:bodyPr/>
                    <a:lstStyle/>
                    <a:p>
                      <a:pPr marL="0" marR="0" lvl="0" indent="0" algn="ctr" defTabSz="914400" rtl="0" eaLnBrk="1" fontAlgn="base" latinLnBrk="0" hangingPunct="1">
                        <a:lnSpc>
                          <a:spcPct val="95000"/>
                        </a:lnSpc>
                        <a:spcBef>
                          <a:spcPct val="35000"/>
                        </a:spcBef>
                        <a:spcAft>
                          <a:spcPct val="0"/>
                        </a:spcAft>
                        <a:buClr>
                          <a:schemeClr val="tx1"/>
                        </a:buClr>
                        <a:buSzTx/>
                        <a:buFontTx/>
                        <a:buNone/>
                        <a:tabLst/>
                      </a:pPr>
                      <a:r>
                        <a:rPr kumimoji="0" lang="en-US" sz="2000" b="1" i="0" u="none" strike="noStrike" cap="none" normalizeH="0" baseline="0" dirty="0" smtClean="0">
                          <a:ln>
                            <a:noFill/>
                          </a:ln>
                          <a:solidFill>
                            <a:schemeClr val="tx1"/>
                          </a:solidFill>
                          <a:effectLst/>
                          <a:latin typeface="Verdana" pitchFamily="34" charset="0"/>
                          <a:ea typeface="MS PGothic" pitchFamily="34" charset="-128"/>
                          <a:cs typeface="Arial" charset="0"/>
                        </a:rPr>
                        <a:t>ISO9001:2008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35000"/>
                        </a:spcBef>
                        <a:spcAft>
                          <a:spcPct val="0"/>
                        </a:spcAft>
                        <a:buClr>
                          <a:schemeClr val="tx1"/>
                        </a:buClr>
                        <a:buSzTx/>
                        <a:buFontTx/>
                        <a:buNone/>
                        <a:tabLst/>
                      </a:pPr>
                      <a:r>
                        <a:rPr kumimoji="0" lang="en-US" sz="2000" b="1" i="0" u="none" strike="noStrike" cap="none" normalizeH="0" baseline="0" dirty="0" smtClean="0">
                          <a:ln>
                            <a:noFill/>
                          </a:ln>
                          <a:solidFill>
                            <a:schemeClr val="tx1"/>
                          </a:solidFill>
                          <a:effectLst/>
                          <a:latin typeface="Verdana" pitchFamily="34" charset="0"/>
                          <a:ea typeface="MS PGothic" pitchFamily="34" charset="-128"/>
                          <a:cs typeface="Arial" charset="0"/>
                        </a:rPr>
                        <a:t>CMMI-DEV</a:t>
                      </a:r>
                      <a:endParaRPr kumimoji="0" lang="en-US" sz="2000" b="0" i="0" u="none" strike="noStrike" cap="none" normalizeH="0" baseline="0" dirty="0" smtClean="0">
                        <a:ln>
                          <a:noFill/>
                        </a:ln>
                        <a:solidFill>
                          <a:schemeClr val="tx1"/>
                        </a:solidFill>
                        <a:effectLst/>
                        <a:latin typeface="Verdana" pitchFamily="34" charset="0"/>
                        <a:ea typeface="MS PGothic" pitchFamily="34" charset="-128"/>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Customer satisfaction is and important part of ISO requirements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Focuses on linkage of processes to business goals, customer satisfaction is not a factor in ranking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Flexible, wider in scope and not directly linked to business objectives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More focused, complex and aligned with business objectives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213">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Registration Document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No documentation</a:t>
                      </a:r>
                    </a:p>
                    <a:p>
                      <a:pPr marL="0" marR="0" lvl="0" indent="0" algn="l" defTabSz="914400" rtl="0" eaLnBrk="1" fontAlgn="base" latinLnBrk="0" hangingPunct="1">
                        <a:lnSpc>
                          <a:spcPct val="95000"/>
                        </a:lnSpc>
                        <a:spcBef>
                          <a:spcPct val="35000"/>
                        </a:spcBef>
                        <a:spcAft>
                          <a:spcPct val="0"/>
                        </a:spcAft>
                        <a:buClr>
                          <a:schemeClr val="tx1"/>
                        </a:buClr>
                        <a:buSzTx/>
                        <a:buFontTx/>
                        <a:buNone/>
                        <a:tabLst/>
                      </a:pPr>
                      <a:endParaRPr kumimoji="0" lang="en-US" sz="18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6889" name="Group 89"/>
          <p:cNvGraphicFramePr>
            <a:graphicFrameLocks noGrp="1"/>
          </p:cNvGraphicFramePr>
          <p:nvPr/>
        </p:nvGraphicFramePr>
        <p:xfrm>
          <a:off x="762000" y="4495800"/>
          <a:ext cx="7467600" cy="873252"/>
        </p:xfrm>
        <a:graphic>
          <a:graphicData uri="http://schemas.openxmlformats.org/drawingml/2006/table">
            <a:tbl>
              <a:tblPr/>
              <a:tblGrid>
                <a:gridCol w="3733800"/>
                <a:gridCol w="3733800"/>
              </a:tblGrid>
              <a:tr h="838200">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Certification audit for a 50 employee organization will be executed by 1 -12 auditors during one 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35000"/>
                        </a:spcBef>
                        <a:spcAft>
                          <a:spcPct val="0"/>
                        </a:spcAft>
                        <a:buClr>
                          <a:schemeClr val="tx1"/>
                        </a:buClr>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Certification audit for a 50 employee organization will be executed by 4 auditors during 4-5 days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6108" name="Text Box 81"/>
          <p:cNvSpPr txBox="1">
            <a:spLocks noChangeArrowheads="1"/>
          </p:cNvSpPr>
          <p:nvPr/>
        </p:nvSpPr>
        <p:spPr bwMode="auto">
          <a:xfrm>
            <a:off x="1431925" y="5373688"/>
            <a:ext cx="184150" cy="457200"/>
          </a:xfrm>
          <a:prstGeom prst="rect">
            <a:avLst/>
          </a:prstGeom>
          <a:noFill/>
          <a:ln w="9525">
            <a:noFill/>
            <a:miter lim="800000"/>
            <a:headEnd/>
            <a:tailEnd/>
          </a:ln>
        </p:spPr>
        <p:txBody>
          <a:bodyPr wrap="none">
            <a:spAutoFit/>
          </a:bodyPr>
          <a:lstStyle/>
          <a:p>
            <a:pPr eaLnBrk="0" hangingPunct="0"/>
            <a:endParaRPr lang="en-US"/>
          </a:p>
        </p:txBody>
      </p:sp>
      <p:sp>
        <p:nvSpPr>
          <p:cNvPr id="46109" name="Text Box 82"/>
          <p:cNvSpPr txBox="1">
            <a:spLocks noChangeArrowheads="1"/>
          </p:cNvSpPr>
          <p:nvPr/>
        </p:nvSpPr>
        <p:spPr bwMode="auto">
          <a:xfrm>
            <a:off x="1143000" y="5738813"/>
            <a:ext cx="5534025" cy="244475"/>
          </a:xfrm>
          <a:prstGeom prst="rect">
            <a:avLst/>
          </a:prstGeom>
          <a:noFill/>
          <a:ln w="9525">
            <a:noFill/>
            <a:miter lim="800000"/>
            <a:headEnd/>
            <a:tailEnd/>
          </a:ln>
        </p:spPr>
        <p:txBody>
          <a:bodyPr wrap="none">
            <a:spAutoFit/>
          </a:bodyPr>
          <a:lstStyle/>
          <a:p>
            <a:pPr eaLnBrk="0" hangingPunct="0"/>
            <a:r>
              <a:rPr lang="en-US" sz="1000">
                <a:latin typeface="Verdana" pitchFamily="34" charset="0"/>
              </a:rPr>
              <a:t>Netta Dotan, Quality Assurance &amp; project management, Ronkal Office Technologies</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dirty="0" smtClean="0"/>
              <a:t>Steps to Implement ISO (and CMMI)</a:t>
            </a:r>
          </a:p>
        </p:txBody>
      </p:sp>
      <p:sp>
        <p:nvSpPr>
          <p:cNvPr id="25603" name="Rectangle 3"/>
          <p:cNvSpPr>
            <a:spLocks noGrp="1" noChangeArrowheads="1"/>
          </p:cNvSpPr>
          <p:nvPr>
            <p:ph type="body" idx="1"/>
          </p:nvPr>
        </p:nvSpPr>
        <p:spPr>
          <a:xfrm>
            <a:off x="914400" y="1066800"/>
            <a:ext cx="7315200" cy="4572000"/>
          </a:xfrm>
        </p:spPr>
        <p:txBody>
          <a:bodyPr/>
          <a:lstStyle/>
          <a:p>
            <a:pPr marL="233363" indent="-233363" eaLnBrk="1" hangingPunct="1">
              <a:buFontTx/>
              <a:buChar char="•"/>
            </a:pPr>
            <a:r>
              <a:rPr lang="en-US" dirty="0" smtClean="0">
                <a:latin typeface="Times New Roman" pitchFamily="18" charset="0"/>
                <a:cs typeface="Times New Roman" pitchFamily="18" charset="0"/>
              </a:rPr>
              <a:t>Decide to improve your internal processes</a:t>
            </a:r>
          </a:p>
          <a:p>
            <a:pPr marL="233363" indent="-233363" eaLnBrk="1" hangingPunct="1">
              <a:buFontTx/>
              <a:buChar char="•"/>
            </a:pPr>
            <a:r>
              <a:rPr lang="en-US" dirty="0" smtClean="0">
                <a:latin typeface="Times New Roman" pitchFamily="18" charset="0"/>
                <a:cs typeface="Times New Roman" pitchFamily="18" charset="0"/>
              </a:rPr>
              <a:t>Determine method for improvement</a:t>
            </a:r>
          </a:p>
          <a:p>
            <a:pPr marL="233363" indent="-233363" eaLnBrk="1" hangingPunct="1">
              <a:buFontTx/>
              <a:buChar char="•"/>
            </a:pPr>
            <a:r>
              <a:rPr lang="en-US" dirty="0" smtClean="0">
                <a:latin typeface="Times New Roman" pitchFamily="18" charset="0"/>
                <a:cs typeface="Times New Roman" pitchFamily="18" charset="0"/>
              </a:rPr>
              <a:t>Plan for ISO (CMMI) and gain commitment of people, particularly upper management.  </a:t>
            </a:r>
          </a:p>
          <a:p>
            <a:pPr marL="233363" indent="-233363" eaLnBrk="1" hangingPunct="1">
              <a:buFontTx/>
              <a:buChar char="•"/>
            </a:pPr>
            <a:r>
              <a:rPr lang="en-US" dirty="0" smtClean="0">
                <a:latin typeface="Times New Roman" pitchFamily="18" charset="0"/>
                <a:cs typeface="Times New Roman" pitchFamily="18" charset="0"/>
              </a:rPr>
              <a:t>Assign the responsibility of the implementation process to someone (internal or external).  </a:t>
            </a:r>
          </a:p>
          <a:p>
            <a:pPr marL="233363" indent="-233363" eaLnBrk="1" hangingPunct="1">
              <a:buFontTx/>
              <a:buChar char="•"/>
            </a:pPr>
            <a:r>
              <a:rPr lang="en-US" dirty="0" smtClean="0">
                <a:latin typeface="Times New Roman" pitchFamily="18" charset="0"/>
                <a:cs typeface="Times New Roman" pitchFamily="18" charset="0"/>
              </a:rPr>
              <a:t>Train all personal in ISO requirements</a:t>
            </a:r>
          </a:p>
          <a:p>
            <a:pPr marL="233363" indent="-233363" eaLnBrk="1" hangingPunct="1">
              <a:buFontTx/>
              <a:buChar char="•"/>
            </a:pPr>
            <a:r>
              <a:rPr lang="en-US" dirty="0" smtClean="0">
                <a:latin typeface="Times New Roman" pitchFamily="18" charset="0"/>
                <a:cs typeface="Times New Roman" pitchFamily="18" charset="0"/>
              </a:rPr>
              <a:t>Perform assessment of current processes and find the gaps</a:t>
            </a:r>
          </a:p>
          <a:p>
            <a:pPr marL="233363" indent="-233363" eaLnBrk="1" hangingPunct="1">
              <a:buFontTx/>
              <a:buChar char="•"/>
            </a:pPr>
            <a:r>
              <a:rPr lang="en-US" dirty="0" smtClean="0">
                <a:latin typeface="Times New Roman" pitchFamily="18" charset="0"/>
                <a:cs typeface="Times New Roman" pitchFamily="18" charset="0"/>
              </a:rPr>
              <a:t>Fill the gap by revising, adding or improving the current processes and documentation to meet ISO requirements.</a:t>
            </a:r>
          </a:p>
          <a:p>
            <a:pPr marL="233363" indent="-233363" eaLnBrk="1" hangingPunct="1">
              <a:buFontTx/>
              <a:buChar char="•"/>
            </a:pPr>
            <a:r>
              <a:rPr lang="en-US" dirty="0" smtClean="0">
                <a:latin typeface="Times New Roman" pitchFamily="18" charset="0"/>
                <a:cs typeface="Times New Roman" pitchFamily="18" charset="0"/>
              </a:rPr>
              <a:t>Perform internal audit(s)</a:t>
            </a:r>
          </a:p>
          <a:p>
            <a:pPr marL="233363" indent="-233363" eaLnBrk="1" hangingPunct="1">
              <a:buFontTx/>
              <a:buChar char="•"/>
            </a:pPr>
            <a:r>
              <a:rPr lang="en-US" dirty="0" smtClean="0">
                <a:latin typeface="Times New Roman" pitchFamily="18" charset="0"/>
                <a:cs typeface="Times New Roman" pitchFamily="18" charset="0"/>
              </a:rPr>
              <a:t>External audit </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914400" y="990600"/>
            <a:ext cx="7391400" cy="4113212"/>
          </a:xfrm>
        </p:spPr>
        <p:txBody>
          <a:bodyPr/>
          <a:lstStyle/>
          <a:p>
            <a:pPr marL="373063" indent="-373063" defTabSz="992188" eaLnBrk="1" hangingPunct="1"/>
            <a:r>
              <a:rPr lang="en-US" dirty="0" smtClean="0">
                <a:latin typeface="Times New Roman" pitchFamily="18" charset="0"/>
                <a:cs typeface="Times New Roman" pitchFamily="18" charset="0"/>
              </a:rPr>
              <a:t>Both require the organization be explicit about what their processes and quality systems are</a:t>
            </a:r>
          </a:p>
          <a:p>
            <a:pPr marL="373063" indent="-373063" defTabSz="992188" eaLnBrk="1" hangingPunct="1"/>
            <a:r>
              <a:rPr lang="en-US" dirty="0" smtClean="0">
                <a:latin typeface="Times New Roman" pitchFamily="18" charset="0"/>
                <a:cs typeface="Times New Roman" pitchFamily="18" charset="0"/>
              </a:rPr>
              <a:t>Say what you do;  do what you say</a:t>
            </a:r>
          </a:p>
          <a:p>
            <a:pPr marL="373063" indent="-373063" defTabSz="992188" eaLnBrk="1" hangingPunct="1"/>
            <a:r>
              <a:rPr lang="en-US" dirty="0" smtClean="0">
                <a:latin typeface="Times New Roman" pitchFamily="18" charset="0"/>
                <a:cs typeface="Times New Roman" pitchFamily="18" charset="0"/>
              </a:rPr>
              <a:t>The organization records and tracks data for objective analysis</a:t>
            </a:r>
          </a:p>
          <a:p>
            <a:pPr marL="373063" indent="-373063" defTabSz="992188" eaLnBrk="1" hangingPunct="1"/>
            <a:r>
              <a:rPr lang="en-US" dirty="0" smtClean="0">
                <a:latin typeface="Times New Roman" pitchFamily="18" charset="0"/>
                <a:cs typeface="Times New Roman" pitchFamily="18" charset="0"/>
              </a:rPr>
              <a:t>Require strong management support to succeed</a:t>
            </a:r>
          </a:p>
          <a:p>
            <a:pPr marL="373063" indent="-373063" defTabSz="992188" eaLnBrk="1" hangingPunct="1"/>
            <a:r>
              <a:rPr lang="en-US" dirty="0" smtClean="0">
                <a:latin typeface="Times New Roman" pitchFamily="18" charset="0"/>
                <a:cs typeface="Times New Roman" pitchFamily="18" charset="0"/>
              </a:rPr>
              <a:t>Provide a structured and measured approach to quality improvement</a:t>
            </a:r>
          </a:p>
          <a:p>
            <a:pPr marL="373063" indent="-373063" defTabSz="992188" eaLnBrk="1" hangingPunct="1"/>
            <a:r>
              <a:rPr lang="en-US" dirty="0" smtClean="0">
                <a:latin typeface="Times New Roman" pitchFamily="18" charset="0"/>
                <a:cs typeface="Times New Roman" pitchFamily="18" charset="0"/>
              </a:rPr>
              <a:t>Require an outside audit for “certification”</a:t>
            </a:r>
          </a:p>
          <a:p>
            <a:pPr marL="373063" indent="-373063" defTabSz="992188" eaLnBrk="1" hangingPunct="1"/>
            <a:r>
              <a:rPr lang="en-US" dirty="0" smtClean="0">
                <a:latin typeface="Times New Roman" pitchFamily="18" charset="0"/>
                <a:cs typeface="Times New Roman" pitchFamily="18" charset="0"/>
              </a:rPr>
              <a:t>Both are refined/improved over time</a:t>
            </a:r>
          </a:p>
        </p:txBody>
      </p:sp>
      <p:sp>
        <p:nvSpPr>
          <p:cNvPr id="47107" name="Rectangle 3"/>
          <p:cNvSpPr>
            <a:spLocks noGrp="1" noChangeArrowheads="1"/>
          </p:cNvSpPr>
          <p:nvPr>
            <p:ph type="title"/>
          </p:nvPr>
        </p:nvSpPr>
        <p:spPr/>
        <p:txBody>
          <a:bodyPr wrap="square" lIns="91420" tIns="45711" rIns="91420" bIns="45711"/>
          <a:lstStyle/>
          <a:p>
            <a:pPr defTabSz="992188" eaLnBrk="1" hangingPunct="1"/>
            <a:r>
              <a:rPr lang="en-US" dirty="0" smtClean="0">
                <a:solidFill>
                  <a:schemeClr val="tx1"/>
                </a:solidFill>
                <a:ea typeface="Arial Unicode MS" pitchFamily="34" charset="-128"/>
                <a:cs typeface="Arial Unicode MS" pitchFamily="34" charset="-128"/>
              </a:rPr>
              <a:t>ISO </a:t>
            </a:r>
            <a:r>
              <a:rPr lang="en-US" dirty="0" smtClean="0">
                <a:solidFill>
                  <a:schemeClr val="tx1"/>
                </a:solidFill>
                <a:latin typeface="Arial Unicode MS" pitchFamily="34" charset="-128"/>
                <a:ea typeface="Arial Unicode MS" pitchFamily="34" charset="-128"/>
                <a:cs typeface="Arial Unicode MS" pitchFamily="34" charset="-128"/>
              </a:rPr>
              <a:t>–</a:t>
            </a:r>
            <a:r>
              <a:rPr lang="en-US" dirty="0" smtClean="0">
                <a:solidFill>
                  <a:schemeClr val="tx1"/>
                </a:solidFill>
                <a:ea typeface="Arial Unicode MS" pitchFamily="34" charset="-128"/>
                <a:cs typeface="Arial Unicode MS" pitchFamily="34" charset="-128"/>
              </a:rPr>
              <a:t> CMMI Similarities</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Process</a:t>
            </a:r>
          </a:p>
        </p:txBody>
      </p:sp>
      <p:sp>
        <p:nvSpPr>
          <p:cNvPr id="9219" name="Rectangle 3"/>
          <p:cNvSpPr>
            <a:spLocks noGrp="1" noChangeArrowheads="1"/>
          </p:cNvSpPr>
          <p:nvPr>
            <p:ph type="body" idx="1"/>
          </p:nvPr>
        </p:nvSpPr>
        <p:spPr>
          <a:xfrm>
            <a:off x="838200" y="990600"/>
            <a:ext cx="7391400" cy="4800600"/>
          </a:xfrm>
        </p:spPr>
        <p:txBody>
          <a:bodyPr/>
          <a:lstStyle/>
          <a:p>
            <a:pPr marL="0" indent="0" eaLnBrk="1" hangingPunct="1">
              <a:defRPr/>
            </a:pPr>
            <a:r>
              <a:rPr lang="en-US" dirty="0" smtClean="0">
                <a:latin typeface="Times New Roman" pitchFamily="18" charset="0"/>
                <a:cs typeface="Times New Roman" pitchFamily="18" charset="0"/>
              </a:rPr>
              <a:t>To Develop Software and Systems You Need A Process</a:t>
            </a:r>
          </a:p>
          <a:p>
            <a:pPr marL="0" indent="0" eaLnBrk="1" hangingPunct="1">
              <a:defRPr/>
            </a:pPr>
            <a:endParaRPr lang="en-US" dirty="0" smtClean="0">
              <a:latin typeface="Times New Roman" pitchFamily="18" charset="0"/>
              <a:cs typeface="Times New Roman" pitchFamily="18" charset="0"/>
            </a:endParaRPr>
          </a:p>
          <a:p>
            <a:pPr marL="0" indent="0" eaLnBrk="1" hangingPunct="1">
              <a:defRPr/>
            </a:pPr>
            <a:r>
              <a:rPr lang="en-US" dirty="0" smtClean="0">
                <a:latin typeface="Times New Roman" pitchFamily="18" charset="0"/>
                <a:cs typeface="Times New Roman" pitchFamily="18" charset="0"/>
              </a:rPr>
              <a:t>So what is a process:</a:t>
            </a:r>
          </a:p>
          <a:p>
            <a:pPr marL="457200" indent="-457200" eaLnBrk="1" hangingPunct="1">
              <a:buFont typeface="+mj-lt"/>
              <a:buAutoNum type="arabicPeriod"/>
              <a:defRPr/>
            </a:pPr>
            <a:r>
              <a:rPr lang="en-US" dirty="0" smtClean="0">
                <a:latin typeface="Times New Roman" pitchFamily="18" charset="0"/>
                <a:cs typeface="Times New Roman" pitchFamily="18" charset="0"/>
              </a:rPr>
              <a:t>A systematic series of actions directed to some end</a:t>
            </a:r>
          </a:p>
          <a:p>
            <a:pPr marL="457200" indent="-457200" eaLnBrk="1" hangingPunct="1">
              <a:lnSpc>
                <a:spcPct val="100000"/>
              </a:lnSpc>
              <a:spcBef>
                <a:spcPts val="0"/>
              </a:spcBef>
              <a:buFont typeface="+mj-lt"/>
              <a:buAutoNum type="arabicPeriod"/>
              <a:defRPr/>
            </a:pPr>
            <a:r>
              <a:rPr lang="en-US" dirty="0" smtClean="0">
                <a:latin typeface="Times New Roman" pitchFamily="18" charset="0"/>
                <a:cs typeface="Times New Roman" pitchFamily="18" charset="0"/>
              </a:rPr>
              <a:t>A continuous action, operation or series of changes taking place in a definite manner</a:t>
            </a:r>
          </a:p>
          <a:p>
            <a:pPr marL="457200" indent="-457200" eaLnBrk="1" hangingPunct="1">
              <a:lnSpc>
                <a:spcPct val="100000"/>
              </a:lnSpc>
              <a:spcBef>
                <a:spcPts val="0"/>
              </a:spcBef>
              <a:buFont typeface="+mj-lt"/>
              <a:buAutoNum type="arabicPeriod"/>
              <a:defRPr/>
            </a:pPr>
            <a:r>
              <a:rPr lang="en-US" dirty="0" smtClean="0">
                <a:latin typeface="Times New Roman" pitchFamily="18" charset="0"/>
                <a:cs typeface="Times New Roman" pitchFamily="18" charset="0"/>
              </a:rPr>
              <a:t>A series of actions, changes or functions bringing about a result</a:t>
            </a:r>
          </a:p>
          <a:p>
            <a:pPr marL="457200" indent="-457200" eaLnBrk="1" hangingPunct="1">
              <a:buFont typeface="+mj-lt"/>
              <a:buAutoNum type="arabicPeriod"/>
              <a:defRPr/>
            </a:pPr>
            <a:r>
              <a:rPr lang="en-US" dirty="0" smtClean="0">
                <a:latin typeface="Times New Roman" pitchFamily="18" charset="0"/>
                <a:cs typeface="Times New Roman" pitchFamily="18" charset="0"/>
              </a:rPr>
              <a:t>A series of operations performed in the making or treatment of a product</a:t>
            </a:r>
          </a:p>
          <a:p>
            <a:pPr marL="457200" indent="-457200" eaLnBrk="1" hangingPunct="1">
              <a:buFont typeface="+mj-lt"/>
              <a:buAutoNum type="arabicPeriod"/>
              <a:defRPr/>
            </a:pPr>
            <a:r>
              <a:rPr lang="en-US" dirty="0" smtClean="0">
                <a:latin typeface="Times New Roman" pitchFamily="18" charset="0"/>
                <a:cs typeface="Times New Roman" pitchFamily="18" charset="0"/>
              </a:rPr>
              <a:t>Process or processing typically describes the action of taking something through an established and usually routine set of procedures or steps to convert it from one form to another (such as processing paperwork to grant a loan, processing milk into cheese, converting computer data from one form to another, etc.</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endParaRPr lang="en-US" smtClean="0"/>
          </a:p>
        </p:txBody>
      </p:sp>
      <p:sp>
        <p:nvSpPr>
          <p:cNvPr id="48131" name="Content Placeholder 2"/>
          <p:cNvSpPr>
            <a:spLocks noGrp="1"/>
          </p:cNvSpPr>
          <p:nvPr>
            <p:ph idx="1"/>
          </p:nvPr>
        </p:nvSpPr>
        <p:spPr/>
        <p:txBody>
          <a:bodyPr/>
          <a:lstStyle/>
          <a:p>
            <a:pPr algn="ctr"/>
            <a:r>
              <a:rPr lang="en-US" sz="4400" dirty="0" smtClean="0">
                <a:latin typeface="Times New Roman" pitchFamily="18" charset="0"/>
                <a:cs typeface="Times New Roman" pitchFamily="18" charset="0"/>
              </a:rPr>
              <a:t>So What</a:t>
            </a:r>
          </a:p>
          <a:p>
            <a:pPr algn="ctr"/>
            <a:endParaRPr lang="en-US" sz="4400" dirty="0" smtClean="0">
              <a:latin typeface="Times New Roman" pitchFamily="18" charset="0"/>
              <a:cs typeface="Times New Roman" pitchFamily="18" charset="0"/>
            </a:endParaRPr>
          </a:p>
          <a:p>
            <a:pPr algn="ctr"/>
            <a:r>
              <a:rPr lang="en-US" sz="4400" dirty="0" smtClean="0">
                <a:latin typeface="Times New Roman" pitchFamily="18" charset="0"/>
                <a:cs typeface="Times New Roman" pitchFamily="18" charset="0"/>
              </a:rPr>
              <a:t>Why Should You Care</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t>Common Misconceptions</a:t>
            </a:r>
          </a:p>
        </p:txBody>
      </p:sp>
      <p:sp>
        <p:nvSpPr>
          <p:cNvPr id="13315" name="Rectangle 3"/>
          <p:cNvSpPr>
            <a:spLocks noGrp="1" noChangeArrowheads="1"/>
          </p:cNvSpPr>
          <p:nvPr>
            <p:ph type="body" idx="1"/>
          </p:nvPr>
        </p:nvSpPr>
        <p:spPr>
          <a:xfrm>
            <a:off x="1828800" y="1066800"/>
            <a:ext cx="5181600" cy="4572000"/>
          </a:xfrm>
        </p:spPr>
        <p:txBody>
          <a:bodyPr/>
          <a:lstStyle/>
          <a:p>
            <a:pPr marL="0" indent="0" eaLnBrk="1" hangingPunct="1"/>
            <a:r>
              <a:rPr lang="en-US" dirty="0" smtClean="0">
                <a:latin typeface="Times New Roman" pitchFamily="18" charset="0"/>
                <a:cs typeface="Times New Roman" pitchFamily="18" charset="0"/>
              </a:rPr>
              <a:t>I don’t need defined processes I have:</a:t>
            </a:r>
          </a:p>
          <a:p>
            <a:pPr lvl="2" eaLnBrk="1" hangingPunct="1"/>
            <a:r>
              <a:rPr lang="en-US" dirty="0" smtClean="0">
                <a:latin typeface="Times New Roman" pitchFamily="18" charset="0"/>
                <a:cs typeface="Times New Roman" pitchFamily="18" charset="0"/>
              </a:rPr>
              <a:t>Really good people</a:t>
            </a:r>
          </a:p>
          <a:p>
            <a:pPr lvl="2" eaLnBrk="1" hangingPunct="1"/>
            <a:r>
              <a:rPr lang="en-US" dirty="0" smtClean="0">
                <a:latin typeface="Times New Roman" pitchFamily="18" charset="0"/>
                <a:cs typeface="Times New Roman" pitchFamily="18" charset="0"/>
              </a:rPr>
              <a:t>Advanced Technology</a:t>
            </a:r>
          </a:p>
          <a:p>
            <a:pPr lvl="2" eaLnBrk="1" hangingPunct="1"/>
            <a:r>
              <a:rPr lang="en-US" dirty="0" smtClean="0">
                <a:latin typeface="Times New Roman" pitchFamily="18" charset="0"/>
                <a:cs typeface="Times New Roman" pitchFamily="18" charset="0"/>
              </a:rPr>
              <a:t>An experienced manager</a:t>
            </a:r>
          </a:p>
          <a:p>
            <a:pPr marL="0" indent="0" eaLnBrk="1" hangingPunct="1"/>
            <a:r>
              <a:rPr lang="en-US" dirty="0" smtClean="0">
                <a:latin typeface="Times New Roman" pitchFamily="18" charset="0"/>
                <a:cs typeface="Times New Roman" pitchFamily="18" charset="0"/>
              </a:rPr>
              <a:t>Defined Processes:</a:t>
            </a:r>
          </a:p>
          <a:p>
            <a:pPr lvl="2" eaLnBrk="1" hangingPunct="1"/>
            <a:r>
              <a:rPr lang="en-US" dirty="0" smtClean="0">
                <a:latin typeface="Times New Roman" pitchFamily="18" charset="0"/>
                <a:cs typeface="Times New Roman" pitchFamily="18" charset="0"/>
              </a:rPr>
              <a:t>Interfere with creativity</a:t>
            </a:r>
          </a:p>
          <a:p>
            <a:pPr lvl="2" eaLnBrk="1" hangingPunct="1"/>
            <a:r>
              <a:rPr lang="en-US" dirty="0" smtClean="0">
                <a:latin typeface="Times New Roman" pitchFamily="18" charset="0"/>
                <a:cs typeface="Times New Roman" pitchFamily="18" charset="0"/>
              </a:rPr>
              <a:t>Equals bureaucracy + regimentation</a:t>
            </a:r>
          </a:p>
          <a:p>
            <a:pPr lvl="2" eaLnBrk="1" hangingPunct="1"/>
            <a:r>
              <a:rPr lang="en-US" dirty="0" smtClean="0">
                <a:latin typeface="Times New Roman" pitchFamily="18" charset="0"/>
                <a:cs typeface="Times New Roman" pitchFamily="18" charset="0"/>
              </a:rPr>
              <a:t>Isn’t needed when building prototypes</a:t>
            </a:r>
          </a:p>
          <a:p>
            <a:pPr lvl="2" eaLnBrk="1" hangingPunct="1"/>
            <a:r>
              <a:rPr lang="en-US" dirty="0" smtClean="0">
                <a:latin typeface="Times New Roman" pitchFamily="18" charset="0"/>
                <a:cs typeface="Times New Roman" pitchFamily="18" charset="0"/>
              </a:rPr>
              <a:t>Is only useful on large projects</a:t>
            </a:r>
          </a:p>
          <a:p>
            <a:pPr lvl="2" eaLnBrk="1" hangingPunct="1"/>
            <a:r>
              <a:rPr lang="en-US" dirty="0" smtClean="0">
                <a:latin typeface="Times New Roman" pitchFamily="18" charset="0"/>
                <a:cs typeface="Times New Roman" pitchFamily="18" charset="0"/>
              </a:rPr>
              <a:t>Hinders agility in fast moving projects</a:t>
            </a:r>
          </a:p>
          <a:p>
            <a:pPr lvl="2" eaLnBrk="1" hangingPunct="1"/>
            <a:r>
              <a:rPr lang="en-US" dirty="0" smtClean="0">
                <a:latin typeface="Times New Roman" pitchFamily="18" charset="0"/>
                <a:cs typeface="Times New Roman" pitchFamily="18" charset="0"/>
              </a:rPr>
              <a:t>Costs too much</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9200" y="1047750"/>
            <a:ext cx="7483475" cy="5172075"/>
          </a:xfrm>
        </p:spPr>
        <p:txBody>
          <a:bodyPr/>
          <a:lstStyle/>
          <a:p>
            <a:r>
              <a:rPr lang="en-US" b="1" dirty="0" smtClean="0">
                <a:latin typeface="Times New Roman" pitchFamily="18" charset="0"/>
                <a:cs typeface="Times New Roman" pitchFamily="18" charset="0"/>
              </a:rPr>
              <a:t>Commitments consistently missed</a:t>
            </a:r>
          </a:p>
          <a:p>
            <a:pPr marL="800100">
              <a:lnSpc>
                <a:spcPct val="100000"/>
              </a:lnSpc>
              <a:spcBef>
                <a:spcPts val="0"/>
              </a:spcBef>
              <a:buFont typeface="Arial" pitchFamily="34" charset="0"/>
              <a:buChar char="•"/>
            </a:pPr>
            <a:r>
              <a:rPr lang="en-US" dirty="0" smtClean="0">
                <a:latin typeface="Times New Roman" pitchFamily="18" charset="0"/>
                <a:cs typeface="Times New Roman" pitchFamily="18" charset="0"/>
              </a:rPr>
              <a:t>	Late deliveries</a:t>
            </a:r>
          </a:p>
          <a:p>
            <a:pPr marL="800100">
              <a:lnSpc>
                <a:spcPct val="100000"/>
              </a:lnSpc>
              <a:spcBef>
                <a:spcPts val="0"/>
              </a:spcBef>
              <a:buFont typeface="Arial" pitchFamily="34" charset="0"/>
              <a:buChar char="•"/>
            </a:pPr>
            <a:r>
              <a:rPr lang="en-US" dirty="0" smtClean="0">
                <a:latin typeface="Times New Roman" pitchFamily="18" charset="0"/>
                <a:cs typeface="Times New Roman" pitchFamily="18" charset="0"/>
              </a:rPr>
              <a:t>	Last minutes crunches</a:t>
            </a:r>
          </a:p>
          <a:p>
            <a:pPr marL="800100">
              <a:lnSpc>
                <a:spcPct val="100000"/>
              </a:lnSpc>
              <a:spcBef>
                <a:spcPts val="0"/>
              </a:spcBef>
              <a:buFont typeface="Arial" pitchFamily="34" charset="0"/>
              <a:buChar char="•"/>
            </a:pPr>
            <a:r>
              <a:rPr lang="en-US" dirty="0" smtClean="0">
                <a:latin typeface="Times New Roman" pitchFamily="18" charset="0"/>
                <a:cs typeface="Times New Roman" pitchFamily="18" charset="0"/>
              </a:rPr>
              <a:t>	Spiraling costs</a:t>
            </a:r>
          </a:p>
          <a:p>
            <a:r>
              <a:rPr lang="en-US" b="1" dirty="0" smtClean="0">
                <a:latin typeface="Times New Roman" pitchFamily="18" charset="0"/>
                <a:cs typeface="Times New Roman" pitchFamily="18" charset="0"/>
              </a:rPr>
              <a:t>No management visibility into progress</a:t>
            </a:r>
          </a:p>
          <a:p>
            <a:pPr marL="800100">
              <a:buFont typeface="Arial" pitchFamily="34" charset="0"/>
              <a:buChar char="•"/>
            </a:pPr>
            <a:r>
              <a:rPr lang="en-US" dirty="0" smtClean="0">
                <a:latin typeface="Times New Roman" pitchFamily="18" charset="0"/>
                <a:cs typeface="Times New Roman" pitchFamily="18" charset="0"/>
              </a:rPr>
              <a:t>	You’re always being surprised</a:t>
            </a:r>
          </a:p>
          <a:p>
            <a:r>
              <a:rPr lang="en-US" b="1" dirty="0" smtClean="0">
                <a:latin typeface="Times New Roman" pitchFamily="18" charset="0"/>
                <a:cs typeface="Times New Roman" pitchFamily="18" charset="0"/>
              </a:rPr>
              <a:t>Quality Problems</a:t>
            </a:r>
          </a:p>
          <a:p>
            <a:pPr marL="800100">
              <a:spcBef>
                <a:spcPts val="0"/>
              </a:spcBef>
              <a:buFont typeface="Arial" pitchFamily="34" charset="0"/>
              <a:buChar char="•"/>
            </a:pPr>
            <a:r>
              <a:rPr lang="en-US" dirty="0" smtClean="0">
                <a:latin typeface="Times New Roman" pitchFamily="18" charset="0"/>
                <a:cs typeface="Times New Roman" pitchFamily="18" charset="0"/>
              </a:rPr>
              <a:t>	Too much rework</a:t>
            </a:r>
          </a:p>
          <a:p>
            <a:pPr marL="800100">
              <a:spcBef>
                <a:spcPts val="0"/>
              </a:spcBef>
              <a:buFont typeface="Arial" pitchFamily="34" charset="0"/>
              <a:buChar char="•"/>
            </a:pPr>
            <a:r>
              <a:rPr lang="en-US" dirty="0" smtClean="0">
                <a:latin typeface="Times New Roman" pitchFamily="18" charset="0"/>
                <a:cs typeface="Times New Roman" pitchFamily="18" charset="0"/>
              </a:rPr>
              <a:t>	Functions do not work correctly</a:t>
            </a:r>
          </a:p>
          <a:p>
            <a:pPr marL="800100">
              <a:spcBef>
                <a:spcPts val="0"/>
              </a:spcBef>
              <a:buFont typeface="Arial" pitchFamily="34" charset="0"/>
              <a:buChar char="•"/>
            </a:pPr>
            <a:r>
              <a:rPr lang="en-US" dirty="0" smtClean="0">
                <a:latin typeface="Times New Roman" pitchFamily="18" charset="0"/>
                <a:cs typeface="Times New Roman" pitchFamily="18" charset="0"/>
              </a:rPr>
              <a:t>	Customer complaints after delivery</a:t>
            </a:r>
          </a:p>
          <a:p>
            <a:r>
              <a:rPr lang="en-US" b="1" dirty="0" smtClean="0">
                <a:latin typeface="Times New Roman" pitchFamily="18" charset="0"/>
                <a:cs typeface="Times New Roman" pitchFamily="18" charset="0"/>
              </a:rPr>
              <a:t>Poor Moral</a:t>
            </a:r>
          </a:p>
          <a:p>
            <a:pPr marL="800100">
              <a:spcBef>
                <a:spcPts val="0"/>
              </a:spcBef>
              <a:buFont typeface="Arial" pitchFamily="34" charset="0"/>
              <a:buChar char="•"/>
            </a:pPr>
            <a:r>
              <a:rPr lang="en-US" dirty="0" smtClean="0">
                <a:latin typeface="Times New Roman" pitchFamily="18" charset="0"/>
                <a:cs typeface="Times New Roman" pitchFamily="18" charset="0"/>
              </a:rPr>
              <a:t>	People frustrated</a:t>
            </a:r>
          </a:p>
          <a:p>
            <a:pPr marL="800100">
              <a:spcBef>
                <a:spcPts val="0"/>
              </a:spcBef>
              <a:buFont typeface="Arial" pitchFamily="34" charset="0"/>
              <a:buChar char="•"/>
            </a:pPr>
            <a:r>
              <a:rPr lang="en-US" dirty="0" smtClean="0">
                <a:latin typeface="Times New Roman" pitchFamily="18" charset="0"/>
                <a:cs typeface="Times New Roman" pitchFamily="18" charset="0"/>
              </a:rPr>
              <a:t>	Is anyone in charge?</a:t>
            </a:r>
          </a:p>
        </p:txBody>
      </p:sp>
      <p:sp>
        <p:nvSpPr>
          <p:cNvPr id="3" name="Title 2"/>
          <p:cNvSpPr>
            <a:spLocks noGrp="1"/>
          </p:cNvSpPr>
          <p:nvPr>
            <p:ph type="title"/>
          </p:nvPr>
        </p:nvSpPr>
        <p:spPr/>
        <p:txBody>
          <a:bodyPr/>
          <a:lstStyle/>
          <a:p>
            <a:r>
              <a:rPr lang="en-US" dirty="0" smtClean="0"/>
              <a:t>Symptoms of Process Failure</a:t>
            </a:r>
            <a:endParaRPr lang="en-US" dirty="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eaLnBrk="1" hangingPunct="1"/>
            <a:r>
              <a:rPr lang="en-US" dirty="0" smtClean="0"/>
              <a:t>Why We Need Structured Processes</a:t>
            </a:r>
          </a:p>
        </p:txBody>
      </p:sp>
      <p:sp>
        <p:nvSpPr>
          <p:cNvPr id="188419" name="Rectangle 3"/>
          <p:cNvSpPr>
            <a:spLocks noGrp="1" noChangeArrowheads="1"/>
          </p:cNvSpPr>
          <p:nvPr>
            <p:ph type="body" idx="1"/>
          </p:nvPr>
        </p:nvSpPr>
        <p:spPr>
          <a:xfrm>
            <a:off x="1828800" y="1143000"/>
            <a:ext cx="5410200" cy="4495800"/>
          </a:xfrm>
        </p:spPr>
        <p:txBody>
          <a:bodyPr/>
          <a:lstStyle/>
          <a:p>
            <a:pPr marL="0" indent="0" eaLnBrk="1" hangingPunct="1"/>
            <a:r>
              <a:rPr lang="en-US" b="1" dirty="0" smtClean="0">
                <a:latin typeface="Times New Roman" pitchFamily="18" charset="0"/>
                <a:cs typeface="Times New Roman" pitchFamily="18" charset="0"/>
              </a:rPr>
              <a:t>Estimating (History)</a:t>
            </a:r>
          </a:p>
          <a:p>
            <a:pPr marL="798513" lvl="1" indent="-333375" eaLnBrk="1" hangingPunct="1">
              <a:lnSpc>
                <a:spcPct val="100000"/>
              </a:lnSpc>
              <a:spcBef>
                <a:spcPts val="0"/>
              </a:spcBef>
            </a:pPr>
            <a:r>
              <a:rPr lang="en-US" dirty="0" smtClean="0">
                <a:latin typeface="Times New Roman" pitchFamily="18" charset="0"/>
                <a:cs typeface="Times New Roman" pitchFamily="18" charset="0"/>
              </a:rPr>
              <a:t>Scope</a:t>
            </a:r>
          </a:p>
          <a:p>
            <a:pPr marL="798513" lvl="1" indent="-333375" eaLnBrk="1" hangingPunct="1">
              <a:lnSpc>
                <a:spcPct val="100000"/>
              </a:lnSpc>
              <a:spcBef>
                <a:spcPts val="0"/>
              </a:spcBef>
            </a:pPr>
            <a:r>
              <a:rPr lang="en-US" dirty="0" smtClean="0">
                <a:latin typeface="Times New Roman" pitchFamily="18" charset="0"/>
                <a:cs typeface="Times New Roman" pitchFamily="18" charset="0"/>
              </a:rPr>
              <a:t>Cost</a:t>
            </a:r>
          </a:p>
          <a:p>
            <a:pPr marL="798513" lvl="1" indent="-333375" eaLnBrk="1" hangingPunct="1">
              <a:lnSpc>
                <a:spcPct val="100000"/>
              </a:lnSpc>
              <a:spcBef>
                <a:spcPts val="0"/>
              </a:spcBef>
            </a:pPr>
            <a:r>
              <a:rPr lang="en-US" dirty="0" smtClean="0">
                <a:latin typeface="Times New Roman" pitchFamily="18" charset="0"/>
                <a:cs typeface="Times New Roman" pitchFamily="18" charset="0"/>
              </a:rPr>
              <a:t>Time </a:t>
            </a:r>
          </a:p>
          <a:p>
            <a:pPr marL="798513" lvl="1" indent="-333375" eaLnBrk="1" hangingPunct="1">
              <a:lnSpc>
                <a:spcPct val="100000"/>
              </a:lnSpc>
              <a:spcBef>
                <a:spcPts val="0"/>
              </a:spcBef>
            </a:pPr>
            <a:r>
              <a:rPr lang="en-US" dirty="0" smtClean="0">
                <a:latin typeface="Times New Roman" pitchFamily="18" charset="0"/>
                <a:cs typeface="Times New Roman" pitchFamily="18" charset="0"/>
              </a:rPr>
              <a:t>Tools</a:t>
            </a:r>
          </a:p>
          <a:p>
            <a:pPr marL="0" indent="0" eaLnBrk="1" hangingPunct="1"/>
            <a:r>
              <a:rPr lang="en-US" b="1" dirty="0" smtClean="0">
                <a:latin typeface="Times New Roman" pitchFamily="18" charset="0"/>
                <a:cs typeface="Times New Roman" pitchFamily="18" charset="0"/>
              </a:rPr>
              <a:t>Deliver the Product to Estimate (Visibility)</a:t>
            </a:r>
          </a:p>
          <a:p>
            <a:pPr marL="798513" lvl="1" indent="-333375" eaLnBrk="1" hangingPunct="1">
              <a:spcBef>
                <a:spcPts val="0"/>
              </a:spcBef>
            </a:pPr>
            <a:r>
              <a:rPr lang="en-US" dirty="0" smtClean="0">
                <a:latin typeface="Times New Roman" pitchFamily="18" charset="0"/>
                <a:cs typeface="Times New Roman" pitchFamily="18" charset="0"/>
              </a:rPr>
              <a:t>Time</a:t>
            </a:r>
          </a:p>
          <a:p>
            <a:pPr marL="798513" lvl="1" indent="-333375" eaLnBrk="1" hangingPunct="1">
              <a:spcBef>
                <a:spcPts val="0"/>
              </a:spcBef>
            </a:pPr>
            <a:r>
              <a:rPr lang="en-US" dirty="0" smtClean="0">
                <a:latin typeface="Times New Roman" pitchFamily="18" charset="0"/>
                <a:cs typeface="Times New Roman" pitchFamily="18" charset="0"/>
              </a:rPr>
              <a:t>Cost</a:t>
            </a:r>
          </a:p>
          <a:p>
            <a:pPr marL="798513" lvl="1" indent="-333375" eaLnBrk="1" hangingPunct="1">
              <a:spcBef>
                <a:spcPts val="0"/>
              </a:spcBef>
            </a:pPr>
            <a:r>
              <a:rPr lang="en-US" dirty="0" smtClean="0">
                <a:latin typeface="Times New Roman" pitchFamily="18" charset="0"/>
                <a:cs typeface="Times New Roman" pitchFamily="18" charset="0"/>
              </a:rPr>
              <a:t>Quality</a:t>
            </a:r>
          </a:p>
          <a:p>
            <a:pPr marL="0" indent="0" eaLnBrk="1" hangingPunct="1"/>
            <a:r>
              <a:rPr lang="en-US" b="1" dirty="0" smtClean="0">
                <a:latin typeface="Times New Roman" pitchFamily="18" charset="0"/>
                <a:cs typeface="Times New Roman" pitchFamily="18" charset="0"/>
              </a:rPr>
              <a:t>Handling/Controlling Changes</a:t>
            </a:r>
          </a:p>
          <a:p>
            <a:pPr marL="798513" lvl="1" indent="-333375" eaLnBrk="1" hangingPunct="1">
              <a:spcBef>
                <a:spcPts val="0"/>
              </a:spcBef>
            </a:pPr>
            <a:r>
              <a:rPr lang="en-US" dirty="0" smtClean="0">
                <a:latin typeface="Times New Roman" pitchFamily="18" charset="0"/>
                <a:cs typeface="Times New Roman" pitchFamily="18" charset="0"/>
              </a:rPr>
              <a:t>Planned</a:t>
            </a:r>
          </a:p>
          <a:p>
            <a:pPr marL="798513" lvl="1" indent="-333375" eaLnBrk="1" hangingPunct="1">
              <a:spcBef>
                <a:spcPts val="0"/>
              </a:spcBef>
            </a:pPr>
            <a:r>
              <a:rPr lang="en-US" dirty="0" smtClean="0">
                <a:latin typeface="Times New Roman" pitchFamily="18" charset="0"/>
                <a:cs typeface="Times New Roman" pitchFamily="18" charset="0"/>
              </a:rPr>
              <a:t>Unplanned</a:t>
            </a:r>
          </a:p>
          <a:p>
            <a:pPr marL="798513" lvl="1" indent="-333375" eaLnBrk="1" hangingPunct="1">
              <a:spcBef>
                <a:spcPts val="0"/>
              </a:spcBef>
            </a:pPr>
            <a:r>
              <a:rPr lang="en-US" dirty="0" smtClean="0">
                <a:latin typeface="Times New Roman" pitchFamily="18" charset="0"/>
                <a:cs typeface="Times New Roman" pitchFamily="18" charset="0"/>
              </a:rPr>
              <a:t>Scope Creep</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1047750"/>
            <a:ext cx="8001000" cy="4972049"/>
          </a:xfrm>
        </p:spPr>
        <p:txBody>
          <a:bodyPr/>
          <a:lstStyle/>
          <a:p>
            <a:pPr>
              <a:buFont typeface="Arial" pitchFamily="34" charset="0"/>
              <a:buChar char="•"/>
            </a:pPr>
            <a:r>
              <a:rPr lang="en-US" dirty="0" smtClean="0">
                <a:latin typeface="Times New Roman" pitchFamily="18" charset="0"/>
                <a:cs typeface="Times New Roman" pitchFamily="18" charset="0"/>
              </a:rPr>
              <a:t>Organizations and governments worldwide will spend about $1 trillion this year on IT projects. Recent data suggested only about 35 percent of those projects are likely to be completed on time and on budget with all their originally specified features and functions. Many projects, perhaps 20 percent, will be abandoned, often after multimillion-dollar investments—and the biggest projects will fail most often.</a:t>
            </a:r>
          </a:p>
          <a:p>
            <a:pPr>
              <a:buFont typeface="Arial" pitchFamily="34" charset="0"/>
              <a:buChar char="•"/>
            </a:pPr>
            <a:r>
              <a:rPr lang="en-US" dirty="0" smtClean="0">
                <a:latin typeface="Times New Roman" pitchFamily="18" charset="0"/>
                <a:cs typeface="Times New Roman" pitchFamily="18" charset="0"/>
              </a:rPr>
              <a:t>One well-documented $170 million software failure was blamed on a lack of defined requirements in the original contract; a lack of software engineering, program, and contract management skills; and underestimates of the complexity of interfacing the new system with legacy systems, addressing security needs, and establishing an enterprise architecture.</a:t>
            </a:r>
          </a:p>
          <a:p>
            <a:pPr>
              <a:buFont typeface="Arial" pitchFamily="34" charset="0"/>
              <a:buChar char="•"/>
            </a:pPr>
            <a:r>
              <a:rPr lang="en-US" dirty="0" smtClean="0">
                <a:latin typeface="Times New Roman" pitchFamily="18" charset="0"/>
                <a:cs typeface="Times New Roman" pitchFamily="18" charset="0"/>
              </a:rPr>
              <a:t>Other software-development failures have brought down entire companies, such as the $5 billion drug-distribution firm in Texas that declared bankruptcy as a result of a poorly implemented resource planning system. </a:t>
            </a:r>
          </a:p>
          <a:p>
            <a:endParaRPr lang="en-US" dirty="0"/>
          </a:p>
        </p:txBody>
      </p:sp>
      <p:sp>
        <p:nvSpPr>
          <p:cNvPr id="3" name="Title 2"/>
          <p:cNvSpPr>
            <a:spLocks noGrp="1"/>
          </p:cNvSpPr>
          <p:nvPr>
            <p:ph type="title"/>
          </p:nvPr>
        </p:nvSpPr>
        <p:spPr/>
        <p:txBody>
          <a:bodyPr/>
          <a:lstStyle/>
          <a:p>
            <a:r>
              <a:rPr lang="en-US" dirty="0" smtClean="0"/>
              <a:t>Why We Need Standard Processes</a:t>
            </a:r>
            <a:endParaRPr lang="en-US"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How to Achieve Quality Processes</a:t>
            </a:r>
          </a:p>
        </p:txBody>
      </p:sp>
      <p:sp>
        <p:nvSpPr>
          <p:cNvPr id="16387" name="Rectangle 3"/>
          <p:cNvSpPr>
            <a:spLocks noGrp="1" noChangeArrowheads="1"/>
          </p:cNvSpPr>
          <p:nvPr>
            <p:ph type="body" idx="1"/>
          </p:nvPr>
        </p:nvSpPr>
        <p:spPr>
          <a:xfrm>
            <a:off x="3048000" y="1295400"/>
            <a:ext cx="2819400" cy="3067050"/>
          </a:xfrm>
        </p:spPr>
        <p:txBody>
          <a:bodyPr/>
          <a:lstStyle/>
          <a:p>
            <a:pPr marL="0" indent="0" eaLnBrk="1" hangingPunct="1"/>
            <a:r>
              <a:rPr lang="en-US" sz="2800" dirty="0" smtClean="0"/>
              <a:t>ISO Standards</a:t>
            </a:r>
          </a:p>
          <a:p>
            <a:pPr marL="0" indent="0" eaLnBrk="1" hangingPunct="1"/>
            <a:endParaRPr lang="en-US" sz="2800" dirty="0" smtClean="0"/>
          </a:p>
          <a:p>
            <a:pPr marL="0" indent="0" eaLnBrk="1" hangingPunct="1"/>
            <a:r>
              <a:rPr lang="en-US" sz="2800" dirty="0" smtClean="0"/>
              <a:t>CMMI Models</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EDS Template Green">
  <a:themeElements>
    <a:clrScheme name="EDS Template Green 1">
      <a:dk1>
        <a:srgbClr val="000000"/>
      </a:dk1>
      <a:lt1>
        <a:srgbClr val="FFFFFF"/>
      </a:lt1>
      <a:dk2>
        <a:srgbClr val="0F3A68"/>
      </a:dk2>
      <a:lt2>
        <a:srgbClr val="C4BDA3"/>
      </a:lt2>
      <a:accent1>
        <a:srgbClr val="B8CCDE"/>
      </a:accent1>
      <a:accent2>
        <a:srgbClr val="E5ECF3"/>
      </a:accent2>
      <a:accent3>
        <a:srgbClr val="FFFFFF"/>
      </a:accent3>
      <a:accent4>
        <a:srgbClr val="000000"/>
      </a:accent4>
      <a:accent5>
        <a:srgbClr val="D8E2EC"/>
      </a:accent5>
      <a:accent6>
        <a:srgbClr val="CFD6DC"/>
      </a:accent6>
      <a:hlink>
        <a:srgbClr val="858705"/>
      </a:hlink>
      <a:folHlink>
        <a:srgbClr val="C9D647"/>
      </a:folHlink>
    </a:clrScheme>
    <a:fontScheme name="EDS Template Green">
      <a:majorFont>
        <a:latin typeface="Trebuchet MS"/>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EDS Template Green 1">
        <a:dk1>
          <a:srgbClr val="000000"/>
        </a:dk1>
        <a:lt1>
          <a:srgbClr val="FFFFFF"/>
        </a:lt1>
        <a:dk2>
          <a:srgbClr val="0F3A68"/>
        </a:dk2>
        <a:lt2>
          <a:srgbClr val="C4BDA3"/>
        </a:lt2>
        <a:accent1>
          <a:srgbClr val="B8CCDE"/>
        </a:accent1>
        <a:accent2>
          <a:srgbClr val="E5ECF3"/>
        </a:accent2>
        <a:accent3>
          <a:srgbClr val="FFFFFF"/>
        </a:accent3>
        <a:accent4>
          <a:srgbClr val="000000"/>
        </a:accent4>
        <a:accent5>
          <a:srgbClr val="D8E2EC"/>
        </a:accent5>
        <a:accent6>
          <a:srgbClr val="CFD6DC"/>
        </a:accent6>
        <a:hlink>
          <a:srgbClr val="858705"/>
        </a:hlink>
        <a:folHlink>
          <a:srgbClr val="C9D64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writeover_template">
  <a:themeElements>
    <a:clrScheme name="writeover_template 1">
      <a:dk1>
        <a:srgbClr val="000000"/>
      </a:dk1>
      <a:lt1>
        <a:srgbClr val="FFFFFF"/>
      </a:lt1>
      <a:dk2>
        <a:srgbClr val="00344D"/>
      </a:dk2>
      <a:lt2>
        <a:srgbClr val="F1AB00"/>
      </a:lt2>
      <a:accent1>
        <a:srgbClr val="C9DD03"/>
      </a:accent1>
      <a:accent2>
        <a:srgbClr val="8F23B3"/>
      </a:accent2>
      <a:accent3>
        <a:srgbClr val="FFFFFF"/>
      </a:accent3>
      <a:accent4>
        <a:srgbClr val="000000"/>
      </a:accent4>
      <a:accent5>
        <a:srgbClr val="E1EBAA"/>
      </a:accent5>
      <a:accent6>
        <a:srgbClr val="811FA2"/>
      </a:accent6>
      <a:hlink>
        <a:srgbClr val="009FDA"/>
      </a:hlink>
      <a:folHlink>
        <a:srgbClr val="D52B1E"/>
      </a:folHlink>
    </a:clrScheme>
    <a:fontScheme name="writeover_template">
      <a:majorFont>
        <a:latin typeface="Verdana"/>
        <a:ea typeface="MS PGothic"/>
        <a:cs typeface="Arial"/>
      </a:majorFont>
      <a:minorFont>
        <a:latin typeface="Verdana"/>
        <a:ea typeface="MS P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writeover_template 1">
        <a:dk1>
          <a:srgbClr val="000000"/>
        </a:dk1>
        <a:lt1>
          <a:srgbClr val="FFFFFF"/>
        </a:lt1>
        <a:dk2>
          <a:srgbClr val="00344D"/>
        </a:dk2>
        <a:lt2>
          <a:srgbClr val="F1AB00"/>
        </a:lt2>
        <a:accent1>
          <a:srgbClr val="C9DD03"/>
        </a:accent1>
        <a:accent2>
          <a:srgbClr val="8F23B3"/>
        </a:accent2>
        <a:accent3>
          <a:srgbClr val="FFFFFF"/>
        </a:accent3>
        <a:accent4>
          <a:srgbClr val="000000"/>
        </a:accent4>
        <a:accent5>
          <a:srgbClr val="E1EBAA"/>
        </a:accent5>
        <a:accent6>
          <a:srgbClr val="811FA2"/>
        </a:accent6>
        <a:hlink>
          <a:srgbClr val="009FDA"/>
        </a:hlink>
        <a:folHlink>
          <a:srgbClr val="D52B1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writeover_template">
  <a:themeElements>
    <a:clrScheme name="1_writeover_template 1">
      <a:dk1>
        <a:srgbClr val="000000"/>
      </a:dk1>
      <a:lt1>
        <a:srgbClr val="FFFFFF"/>
      </a:lt1>
      <a:dk2>
        <a:srgbClr val="00344D"/>
      </a:dk2>
      <a:lt2>
        <a:srgbClr val="F1AB00"/>
      </a:lt2>
      <a:accent1>
        <a:srgbClr val="C9DD03"/>
      </a:accent1>
      <a:accent2>
        <a:srgbClr val="8F23B3"/>
      </a:accent2>
      <a:accent3>
        <a:srgbClr val="FFFFFF"/>
      </a:accent3>
      <a:accent4>
        <a:srgbClr val="000000"/>
      </a:accent4>
      <a:accent5>
        <a:srgbClr val="E1EBAA"/>
      </a:accent5>
      <a:accent6>
        <a:srgbClr val="811FA2"/>
      </a:accent6>
      <a:hlink>
        <a:srgbClr val="009FDA"/>
      </a:hlink>
      <a:folHlink>
        <a:srgbClr val="D52B1E"/>
      </a:folHlink>
    </a:clrScheme>
    <a:fontScheme name="1_writeover_template">
      <a:majorFont>
        <a:latin typeface="Verdana"/>
        <a:ea typeface="MS PGothic"/>
        <a:cs typeface="Arial"/>
      </a:majorFont>
      <a:minorFont>
        <a:latin typeface="Verdana"/>
        <a:ea typeface="MS P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writeover_template 1">
        <a:dk1>
          <a:srgbClr val="000000"/>
        </a:dk1>
        <a:lt1>
          <a:srgbClr val="FFFFFF"/>
        </a:lt1>
        <a:dk2>
          <a:srgbClr val="00344D"/>
        </a:dk2>
        <a:lt2>
          <a:srgbClr val="F1AB00"/>
        </a:lt2>
        <a:accent1>
          <a:srgbClr val="C9DD03"/>
        </a:accent1>
        <a:accent2>
          <a:srgbClr val="8F23B3"/>
        </a:accent2>
        <a:accent3>
          <a:srgbClr val="FFFFFF"/>
        </a:accent3>
        <a:accent4>
          <a:srgbClr val="000000"/>
        </a:accent4>
        <a:accent5>
          <a:srgbClr val="E1EBAA"/>
        </a:accent5>
        <a:accent6>
          <a:srgbClr val="811FA2"/>
        </a:accent6>
        <a:hlink>
          <a:srgbClr val="009FDA"/>
        </a:hlink>
        <a:folHlink>
          <a:srgbClr val="D52B1E"/>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writeover_template 1">
    <a:dk1>
      <a:srgbClr val="000000"/>
    </a:dk1>
    <a:lt1>
      <a:srgbClr val="FFFFFF"/>
    </a:lt1>
    <a:dk2>
      <a:srgbClr val="00344D"/>
    </a:dk2>
    <a:lt2>
      <a:srgbClr val="F1AB00"/>
    </a:lt2>
    <a:accent1>
      <a:srgbClr val="C9DD03"/>
    </a:accent1>
    <a:accent2>
      <a:srgbClr val="8F23B3"/>
    </a:accent2>
    <a:accent3>
      <a:srgbClr val="FFFFFF"/>
    </a:accent3>
    <a:accent4>
      <a:srgbClr val="000000"/>
    </a:accent4>
    <a:accent5>
      <a:srgbClr val="E1EBAA"/>
    </a:accent5>
    <a:accent6>
      <a:srgbClr val="811FA2"/>
    </a:accent6>
    <a:hlink>
      <a:srgbClr val="009FDA"/>
    </a:hlink>
    <a:folHlink>
      <a:srgbClr val="D52B1E"/>
    </a:folHlink>
  </a:clrScheme>
</a:themeOverride>
</file>

<file path=docProps/app.xml><?xml version="1.0" encoding="utf-8"?>
<Properties xmlns="http://schemas.openxmlformats.org/officeDocument/2006/extended-properties" xmlns:vt="http://schemas.openxmlformats.org/officeDocument/2006/docPropsVTypes">
  <Template/>
  <TotalTime>7587</TotalTime>
  <Words>2809</Words>
  <Application>Microsoft Office PowerPoint</Application>
  <PresentationFormat>On-screen Show (4:3)</PresentationFormat>
  <Paragraphs>377</Paragraphs>
  <Slides>40</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40</vt:i4>
      </vt:variant>
    </vt:vector>
  </HeadingPairs>
  <TitlesOfParts>
    <vt:vector size="49" baseType="lpstr">
      <vt:lpstr>Arial Unicode MS</vt:lpstr>
      <vt:lpstr>MS PGothic</vt:lpstr>
      <vt:lpstr>Arial</vt:lpstr>
      <vt:lpstr>Times New Roman</vt:lpstr>
      <vt:lpstr>Trebuchet MS</vt:lpstr>
      <vt:lpstr>Verdana</vt:lpstr>
      <vt:lpstr>EDS Template Green</vt:lpstr>
      <vt:lpstr>writeover_template</vt:lpstr>
      <vt:lpstr>1_writeover_template</vt:lpstr>
      <vt:lpstr>CMMI vs. ISO</vt:lpstr>
      <vt:lpstr>Agenda</vt:lpstr>
      <vt:lpstr>The Process Management Premise</vt:lpstr>
      <vt:lpstr>Process</vt:lpstr>
      <vt:lpstr>Common Misconceptions</vt:lpstr>
      <vt:lpstr>Symptoms of Process Failure</vt:lpstr>
      <vt:lpstr>Why We Need Structured Processes</vt:lpstr>
      <vt:lpstr>Why We Need Standard Processes</vt:lpstr>
      <vt:lpstr>How to Achieve Quality Processes</vt:lpstr>
      <vt:lpstr>PowerPoint Presentation</vt:lpstr>
      <vt:lpstr>Meet The International Organization for Standardization (ISO) </vt:lpstr>
      <vt:lpstr>What are standards? </vt:lpstr>
      <vt:lpstr>ISO 9000 - Quality management </vt:lpstr>
      <vt:lpstr>ISO 9000:2008 Key Principles</vt:lpstr>
      <vt:lpstr>Quality System Documentation</vt:lpstr>
      <vt:lpstr>ISO 9001:2000 Structure</vt:lpstr>
      <vt:lpstr>Standard Examples</vt:lpstr>
      <vt:lpstr>Advantages of ISO 9000 </vt:lpstr>
      <vt:lpstr>Disadvantages of ISO Implementation</vt:lpstr>
      <vt:lpstr>ISO’s Impact In The Global Economy</vt:lpstr>
      <vt:lpstr>PowerPoint Presentation</vt:lpstr>
      <vt:lpstr>Software Engineering Institute (SEI)</vt:lpstr>
      <vt:lpstr>Meet CMMI</vt:lpstr>
      <vt:lpstr>What is a Maturity Model</vt:lpstr>
      <vt:lpstr>CMMI Organization</vt:lpstr>
      <vt:lpstr>Process Areas</vt:lpstr>
      <vt:lpstr>CMMI Standard Example </vt:lpstr>
      <vt:lpstr>CMMI Standard Example con’t</vt:lpstr>
      <vt:lpstr>PowerPoint Presentation</vt:lpstr>
      <vt:lpstr>PowerPoint Presentation</vt:lpstr>
      <vt:lpstr>PowerPoint Presentation</vt:lpstr>
      <vt:lpstr>PowerPoint Presentation</vt:lpstr>
      <vt:lpstr>PowerPoint Presentation</vt:lpstr>
      <vt:lpstr>Evaluation &amp; Ratngs</vt:lpstr>
      <vt:lpstr>Benefits of CMMI </vt:lpstr>
      <vt:lpstr>ISO – CMMI Differences</vt:lpstr>
      <vt:lpstr>ISO – CMMI Differences</vt:lpstr>
      <vt:lpstr>Steps to Implement ISO (and CMMI)</vt:lpstr>
      <vt:lpstr>ISO – CMMI Similarities</vt:lpstr>
      <vt:lpstr>PowerPoint Presentation</vt:lpstr>
    </vt:vector>
  </TitlesOfParts>
  <Company>EDS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s. Craft</dc:creator>
  <cp:lastModifiedBy>Dave Craft</cp:lastModifiedBy>
  <cp:revision>275</cp:revision>
  <dcterms:created xsi:type="dcterms:W3CDTF">2004-09-22T14:55:23Z</dcterms:created>
  <dcterms:modified xsi:type="dcterms:W3CDTF">2014-04-27T22:55:11Z</dcterms:modified>
</cp:coreProperties>
</file>